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189" r:id="rId3"/>
    <p:sldMasterId id="2147484194" r:id="rId4"/>
    <p:sldMasterId id="2147484200" r:id="rId5"/>
    <p:sldMasterId id="2147484205" r:id="rId6"/>
    <p:sldMasterId id="2147484211" r:id="rId7"/>
    <p:sldMasterId id="2147484216" r:id="rId8"/>
    <p:sldMasterId id="2147484221" r:id="rId9"/>
    <p:sldMasterId id="2147484226" r:id="rId10"/>
    <p:sldMasterId id="2147484244" r:id="rId11"/>
    <p:sldMasterId id="2147484249" r:id="rId12"/>
    <p:sldMasterId id="2147484280" r:id="rId13"/>
    <p:sldMasterId id="2147484285" r:id="rId14"/>
    <p:sldMasterId id="2147484288" r:id="rId15"/>
    <p:sldMasterId id="2147484293" r:id="rId16"/>
    <p:sldMasterId id="2147484305" r:id="rId17"/>
    <p:sldMasterId id="2147484311" r:id="rId18"/>
  </p:sldMasterIdLst>
  <p:notesMasterIdLst>
    <p:notesMasterId r:id="rId69"/>
  </p:notesMasterIdLst>
  <p:handoutMasterIdLst>
    <p:handoutMasterId r:id="rId70"/>
  </p:handoutMasterIdLst>
  <p:sldIdLst>
    <p:sldId id="259" r:id="rId19"/>
    <p:sldId id="264" r:id="rId20"/>
    <p:sldId id="531" r:id="rId21"/>
    <p:sldId id="266" r:id="rId22"/>
    <p:sldId id="326" r:id="rId23"/>
    <p:sldId id="372" r:id="rId24"/>
    <p:sldId id="595" r:id="rId25"/>
    <p:sldId id="574" r:id="rId26"/>
    <p:sldId id="609" r:id="rId27"/>
    <p:sldId id="532" r:id="rId28"/>
    <p:sldId id="330" r:id="rId29"/>
    <p:sldId id="524" r:id="rId30"/>
    <p:sldId id="268" r:id="rId31"/>
    <p:sldId id="271" r:id="rId32"/>
    <p:sldId id="269" r:id="rId33"/>
    <p:sldId id="525" r:id="rId34"/>
    <p:sldId id="596" r:id="rId35"/>
    <p:sldId id="260" r:id="rId36"/>
    <p:sldId id="261" r:id="rId37"/>
    <p:sldId id="604" r:id="rId38"/>
    <p:sldId id="605" r:id="rId39"/>
    <p:sldId id="608" r:id="rId40"/>
    <p:sldId id="607" r:id="rId41"/>
    <p:sldId id="606" r:id="rId42"/>
    <p:sldId id="263" r:id="rId43"/>
    <p:sldId id="262" r:id="rId44"/>
    <p:sldId id="556" r:id="rId45"/>
    <p:sldId id="487" r:id="rId46"/>
    <p:sldId id="327" r:id="rId47"/>
    <p:sldId id="499" r:id="rId48"/>
    <p:sldId id="500" r:id="rId49"/>
    <p:sldId id="502" r:id="rId50"/>
    <p:sldId id="503" r:id="rId51"/>
    <p:sldId id="504" r:id="rId52"/>
    <p:sldId id="505" r:id="rId53"/>
    <p:sldId id="506" r:id="rId54"/>
    <p:sldId id="576" r:id="rId55"/>
    <p:sldId id="610" r:id="rId56"/>
    <p:sldId id="611" r:id="rId57"/>
    <p:sldId id="267" r:id="rId58"/>
    <p:sldId id="575" r:id="rId59"/>
    <p:sldId id="289" r:id="rId60"/>
    <p:sldId id="598" r:id="rId61"/>
    <p:sldId id="602" r:id="rId62"/>
    <p:sldId id="599" r:id="rId63"/>
    <p:sldId id="600" r:id="rId64"/>
    <p:sldId id="601" r:id="rId65"/>
    <p:sldId id="603" r:id="rId66"/>
    <p:sldId id="555" r:id="rId67"/>
    <p:sldId id="301" r:id="rId6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85" d="100"/>
          <a:sy n="85" d="100"/>
        </p:scale>
        <p:origin x="90" y="504"/>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3/18/2021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3/18/2021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6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2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50</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80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39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63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57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2205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62364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8859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05844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0920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84739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75151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137577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0455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05931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82440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80265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835619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26624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0968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475746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64510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479918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788111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395006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137940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69171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645232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614550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7181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478582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79619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118635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55119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08134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74870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8752380-C8BC-4AEA-B8DF-77D1A4FFDD99}"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20255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343226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52380-C8BC-4AEA-B8DF-77D1A4FFDD99}"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335896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52380-C8BC-4AEA-B8DF-77D1A4FFDD99}"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460373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52380-C8BC-4AEA-B8DF-77D1A4FFDD99}"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32150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52380-C8BC-4AEA-B8DF-77D1A4FFDD99}"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3271788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2380-C8BC-4AEA-B8DF-77D1A4FFDD99}"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093981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476058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603122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764333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27159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125672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4261733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996142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452261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455220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08F4-5379-41F5-A07C-5298D32013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6AA1C8-E695-40CC-9D8C-ECED94E1E4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6EE6B6-CCC8-42E4-8B6D-ECF2E1AE04C0}"/>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DBE4ECC9-6ADE-4685-AE0B-C8F2CD974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5850C-5A6C-426B-A3E9-85B19EA0717E}"/>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4008239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3ADC-808A-4EC2-8E25-EE4C7BB7F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0B7F-341A-4F90-BBC0-A859B8172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C962B-E8CC-444E-8358-716D3D753C5F}"/>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234EEB30-792E-4DF1-963B-5D756778A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F3D4-5A77-4BED-B138-E1F5F1382E0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929587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8604-97B2-428F-9745-064D31FD3F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D76FCD9-C10F-4C59-98AC-179A052CEF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C826C7-86D4-4FE8-9D6B-EFFD99D8D876}"/>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E41EDF82-C335-4BA0-B5F8-0FA35297C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1E7BD-32D2-434B-BD3D-F41C0CB13082}"/>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3058012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E10F-3DE1-4CC6-A29B-29793BEBA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5D33D-BF8B-43FB-BD39-D714E46342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C5513-F408-4D3E-A06E-E5E04DC1B97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ECC51-52E0-4796-A66F-FE32AE950D17}"/>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6" name="Footer Placeholder 5">
            <a:extLst>
              <a:ext uri="{FF2B5EF4-FFF2-40B4-BE49-F238E27FC236}">
                <a16:creationId xmlns:a16="http://schemas.microsoft.com/office/drawing/2014/main" id="{95FA0EDB-950D-423D-9CF1-577D73F3A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657C7-C722-48EF-B2D6-5F2B601DDB74}"/>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984406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291C-755D-4249-B451-03FC1EE32E6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067F4-389C-4EFC-8D10-2BD4ACC243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DC52D-F3AF-49E0-A72A-5B3F932A47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CC465-DB74-4EC0-A056-62F73ED49E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E6341-8CA3-4461-99D2-51ECB562686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64E5D3-7125-49DF-B442-3E1DFAD6ACC7}"/>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8" name="Footer Placeholder 7">
            <a:extLst>
              <a:ext uri="{FF2B5EF4-FFF2-40B4-BE49-F238E27FC236}">
                <a16:creationId xmlns:a16="http://schemas.microsoft.com/office/drawing/2014/main" id="{A082252A-074F-4465-87F5-63EC4DBC3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4AFF0-602B-45B3-87A7-CC0BA8C96C36}"/>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339308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402334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3CBD-9C59-43A6-A356-82DE1B6EA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1D9A9-CEB4-4FBA-9E8D-4D6CE2157642}"/>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4" name="Footer Placeholder 3">
            <a:extLst>
              <a:ext uri="{FF2B5EF4-FFF2-40B4-BE49-F238E27FC236}">
                <a16:creationId xmlns:a16="http://schemas.microsoft.com/office/drawing/2014/main" id="{0E8E9F1B-72F5-4FB7-9770-9CC9B8604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C0B6B-574A-46D8-970E-51F66C8F9CF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821857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AF26-8923-4B3A-B6F8-88A6346CB3D3}"/>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3" name="Footer Placeholder 2">
            <a:extLst>
              <a:ext uri="{FF2B5EF4-FFF2-40B4-BE49-F238E27FC236}">
                <a16:creationId xmlns:a16="http://schemas.microsoft.com/office/drawing/2014/main" id="{7AD9093F-6332-4DAA-B0D8-093243F3B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54370-C2B2-41E8-8FBA-5068BB7D934D}"/>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1943726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C0FC-006A-43C6-86FB-6346A60547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815264-69F2-4710-BB1C-5FDCD6D139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7BFCA-AC25-4BA9-B340-8B2A474B4A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F59C8E-9116-47A3-95D1-A2966E0B2948}"/>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6" name="Footer Placeholder 5">
            <a:extLst>
              <a:ext uri="{FF2B5EF4-FFF2-40B4-BE49-F238E27FC236}">
                <a16:creationId xmlns:a16="http://schemas.microsoft.com/office/drawing/2014/main" id="{FF57BC26-A7BA-4C9E-8312-C587E1678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4EF71-8FCE-484B-8F81-B962CDCCD727}"/>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87530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5CED-0547-4E7E-93F5-1FDE5292B2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3AF98A-D351-4448-80DA-8A9A66C7D6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F5EF09-25A3-471D-A8E1-2E833AE178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75EDBD-EB35-4F48-9010-C7177D0AA679}"/>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6" name="Footer Placeholder 5">
            <a:extLst>
              <a:ext uri="{FF2B5EF4-FFF2-40B4-BE49-F238E27FC236}">
                <a16:creationId xmlns:a16="http://schemas.microsoft.com/office/drawing/2014/main" id="{28991BB6-AEE4-437D-8079-7BE8A47AC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45688-1413-4349-A25C-6DC813610FA2}"/>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14384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19C9-1C1D-4B35-B2E2-4154A0C2B0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786D7-F9DE-4C99-B03C-463FD5DF2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253A4-CE7D-46C3-93BB-94DDF41E27A3}"/>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FD395FBF-71DB-47D3-AB8E-D37EC60A0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B6084-2B4A-4CE9-8BD4-0D536B1CC730}"/>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784063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E9A3D-8A8C-4AF2-84C5-82B56DEB709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53FB5-AB7A-4212-A06C-5321718649C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AD76-7B71-413F-99C2-7612502EAED3}"/>
              </a:ext>
            </a:extLst>
          </p:cNvPr>
          <p:cNvSpPr>
            <a:spLocks noGrp="1"/>
          </p:cNvSpPr>
          <p:nvPr>
            <p:ph type="dt" sz="half" idx="10"/>
          </p:nvPr>
        </p:nvSpPr>
        <p:spPr/>
        <p:txBody>
          <a:body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978895B5-E2CC-41A2-BFD4-7EA9F5279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4E2A-1D69-4C14-B71E-BF992AA46C6C}"/>
              </a:ext>
            </a:extLst>
          </p:cNvPr>
          <p:cNvSpPr>
            <a:spLocks noGrp="1"/>
          </p:cNvSpPr>
          <p:nvPr>
            <p:ph type="sldNum" sz="quarter" idx="12"/>
          </p:nvPr>
        </p:nvSpPr>
        <p:spPr/>
        <p:txBody>
          <a:bodyPr/>
          <a:lstStyle/>
          <a:p>
            <a:fld id="{F69ACEC7-6E8B-40EB-8749-8B8AF6D74BA5}" type="slidenum">
              <a:rPr lang="en-US" smtClean="0"/>
              <a:t>‹#›</a:t>
            </a:fld>
            <a:endParaRPr lang="en-US"/>
          </a:p>
        </p:txBody>
      </p:sp>
    </p:spTree>
    <p:extLst>
      <p:ext uri="{BB962C8B-B14F-4D97-AF65-F5344CB8AC3E}">
        <p14:creationId xmlns:p14="http://schemas.microsoft.com/office/powerpoint/2010/main" val="266176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08507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874977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g"/><Relationship Id="rId5" Type="http://schemas.openxmlformats.org/officeDocument/2006/relationships/theme" Target="../theme/theme10.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jpg"/><Relationship Id="rId5" Type="http://schemas.openxmlformats.org/officeDocument/2006/relationships/theme" Target="../theme/theme12.xml"/><Relationship Id="rId4"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13.xml"/><Relationship Id="rId4"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4.jpe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15.xml"/><Relationship Id="rId4" Type="http://schemas.openxmlformats.org/officeDocument/2006/relationships/slideLayout" Target="../slideLayouts/slideLayout4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1.jp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7.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28 January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162561920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5418389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75080018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25 February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906674286"/>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0568339"/>
      </p:ext>
    </p:extLst>
  </p:cSld>
  <p:clrMap bg1="lt1" tx1="dk1" bg2="lt2" tx2="dk2" accent1="accent1" accent2="accent2" accent3="accent3" accent4="accent4" accent5="accent5" accent6="accent6" hlink="hlink" folHlink="folHlink"/>
  <p:sldLayoutIdLst>
    <p:sldLayoutId id="2147484286" r:id="rId1"/>
    <p:sldLayoutId id="2147484287"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35442"/>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752380-C8BC-4AEA-B8DF-77D1A4FFDD99}" type="datetimeFigureOut">
              <a:rPr lang="en-US" smtClean="0"/>
              <a:t>3/18/2021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6D1033-5508-463D-AC32-DBCD87ABF133}" type="slidenum">
              <a:rPr lang="en-US" smtClean="0"/>
              <a:t>‹#›</a:t>
            </a:fld>
            <a:endParaRPr lang="en-US"/>
          </a:p>
        </p:txBody>
      </p:sp>
    </p:spTree>
    <p:extLst>
      <p:ext uri="{BB962C8B-B14F-4D97-AF65-F5344CB8AC3E}">
        <p14:creationId xmlns:p14="http://schemas.microsoft.com/office/powerpoint/2010/main" val="2050666435"/>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18 March</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168166325"/>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B8D07-76CB-48DB-8F4E-DAFF92D0E3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C90F-BD15-4F2C-BCAB-F1F8B3D60F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ED850-AC58-4E0C-BB9E-DEAEEC7E74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7D1E69-64CF-41B4-B4B1-B7E4CDEF97AD}" type="datetimeFigureOut">
              <a:rPr lang="en-US" smtClean="0"/>
              <a:t>3/18/2021</a:t>
            </a:fld>
            <a:endParaRPr lang="en-US"/>
          </a:p>
        </p:txBody>
      </p:sp>
      <p:sp>
        <p:nvSpPr>
          <p:cNvPr id="5" name="Footer Placeholder 4">
            <a:extLst>
              <a:ext uri="{FF2B5EF4-FFF2-40B4-BE49-F238E27FC236}">
                <a16:creationId xmlns:a16="http://schemas.microsoft.com/office/drawing/2014/main" id="{70BDDAA0-1486-4FCE-B1A4-A7FE8B2F4D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EB021-3562-4760-B02D-81933CB159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9ACEC7-6E8B-40EB-8749-8B8AF6D74BA5}" type="slidenum">
              <a:rPr lang="en-US" smtClean="0"/>
              <a:t>‹#›</a:t>
            </a:fld>
            <a:endParaRPr lang="en-US"/>
          </a:p>
        </p:txBody>
      </p:sp>
    </p:spTree>
    <p:extLst>
      <p:ext uri="{BB962C8B-B14F-4D97-AF65-F5344CB8AC3E}">
        <p14:creationId xmlns:p14="http://schemas.microsoft.com/office/powerpoint/2010/main" val="193381440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462928580"/>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152151965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23896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23317089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666147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t.mst.edu/" TargetMode="External"/><Relationship Id="rId2" Type="http://schemas.openxmlformats.org/officeDocument/2006/relationships/hyperlink" Target="https://itcomms.mst.edu/" TargetMode="Externa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dirty="0"/>
              <a:t>March 18, 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8304" y="2164352"/>
            <a:ext cx="8197114" cy="4278011"/>
          </a:xfrm>
        </p:spPr>
        <p:txBody>
          <a:bodyPr/>
          <a:lstStyle/>
          <a:p>
            <a:pPr marL="114300" indent="0">
              <a:buNone/>
            </a:pPr>
            <a:r>
              <a:rPr lang="en-US" sz="2000" dirty="0"/>
              <a:t>IFC – No activity – next meeting 3/19</a:t>
            </a:r>
          </a:p>
          <a:p>
            <a:pPr marL="114300" indent="0">
              <a:buNone/>
            </a:pPr>
            <a:endParaRPr lang="en-US" sz="2000" dirty="0"/>
          </a:p>
          <a:p>
            <a:pPr marL="114300" indent="0">
              <a:buNone/>
            </a:pPr>
            <a:r>
              <a:rPr lang="en-US" sz="2000" dirty="0"/>
              <a:t>GGPE – School of</a:t>
            </a:r>
          </a:p>
          <a:p>
            <a:pPr marL="114300" indent="0">
              <a:buNone/>
            </a:pPr>
            <a:endParaRPr lang="en-US" sz="2000" dirty="0"/>
          </a:p>
          <a:p>
            <a:pPr marL="114300" indent="0">
              <a:buNone/>
            </a:pPr>
            <a:r>
              <a:rPr lang="en-US" sz="2000" dirty="0"/>
              <a:t>Effective Teaching – CET moving forward – </a:t>
            </a:r>
          </a:p>
          <a:p>
            <a:pPr marL="114300" indent="0">
              <a:buNone/>
            </a:pPr>
            <a:endParaRPr lang="en-US" sz="2000" dirty="0"/>
          </a:p>
          <a:p>
            <a:pPr marL="114300" indent="0">
              <a:buNone/>
            </a:pPr>
            <a:r>
              <a:rPr lang="en-US" sz="2000" dirty="0"/>
              <a:t>Tests, assignments, projects due during official calendar breaks</a:t>
            </a:r>
          </a:p>
          <a:p>
            <a:pPr marL="114300" indent="0">
              <a:buNone/>
            </a:pPr>
            <a:endParaRPr lang="en-US" sz="2000" dirty="0"/>
          </a:p>
          <a:p>
            <a:pPr marL="114300" indent="0">
              <a:buNone/>
            </a:pPr>
            <a:r>
              <a:rPr lang="en-US" sz="2000" dirty="0"/>
              <a:t>Academic appeals committees – Detail from AF&amp;S Report</a:t>
            </a:r>
          </a:p>
          <a:p>
            <a:pPr marL="114300" indent="0">
              <a:buNone/>
            </a:pPr>
            <a:endParaRPr lang="en-US" sz="2000" dirty="0"/>
          </a:p>
          <a:p>
            <a:pPr marL="114300" indent="0">
              <a:buNone/>
            </a:pPr>
            <a:r>
              <a:rPr lang="en-US" sz="2000" dirty="0"/>
              <a:t>Sense of the </a:t>
            </a:r>
            <a:r>
              <a:rPr lang="en-US" sz="2000"/>
              <a:t>Senate – Proposed By-Laws changes</a:t>
            </a:r>
            <a:endParaRPr lang="en-US" sz="2000" dirty="0"/>
          </a:p>
          <a:p>
            <a:pPr marL="114300" indent="0">
              <a:buNone/>
            </a:pPr>
            <a:endParaRPr lang="en-US" sz="2000" dirty="0"/>
          </a:p>
          <a:p>
            <a:pPr marL="114300" indent="0">
              <a:buNone/>
            </a:pPr>
            <a:endParaRPr lang="en-US" sz="2000" dirty="0"/>
          </a:p>
          <a:p>
            <a:pPr marL="114300" indent="0">
              <a:buNone/>
            </a:pPr>
            <a:endParaRPr lang="en-US" sz="2000" dirty="0"/>
          </a:p>
          <a:p>
            <a:pPr marL="114300" indent="0">
              <a:buNone/>
            </a:pPr>
            <a:endParaRPr lang="en-US" sz="2000" dirty="0"/>
          </a:p>
        </p:txBody>
      </p:sp>
      <p:sp>
        <p:nvSpPr>
          <p:cNvPr id="3" name="Text Placeholder 2"/>
          <p:cNvSpPr>
            <a:spLocks noGrp="1"/>
          </p:cNvSpPr>
          <p:nvPr>
            <p:ph type="body" sz="quarter" idx="13"/>
          </p:nvPr>
        </p:nvSpPr>
        <p:spPr>
          <a:xfrm>
            <a:off x="777120" y="1400102"/>
            <a:ext cx="8184662" cy="539960"/>
          </a:xfrm>
        </p:spPr>
        <p:txBody>
          <a:bodyPr/>
          <a:lstStyle/>
          <a:p>
            <a:r>
              <a:rPr lang="en-US" dirty="0"/>
              <a:t>General Items</a:t>
            </a:r>
          </a:p>
        </p:txBody>
      </p:sp>
    </p:spTree>
    <p:extLst>
      <p:ext uri="{BB962C8B-B14F-4D97-AF65-F5344CB8AC3E}">
        <p14:creationId xmlns:p14="http://schemas.microsoft.com/office/powerpoint/2010/main" val="15462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No Report-Chancellor is on travel</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 	Administrative Reports</a:t>
            </a:r>
          </a:p>
          <a:p>
            <a:pPr marL="0" indent="0" defTabSz="685800">
              <a:buNone/>
            </a:pPr>
            <a:r>
              <a:rPr lang="en-US" sz="3600" dirty="0"/>
              <a:t>	</a:t>
            </a:r>
            <a:r>
              <a:rPr lang="en-US" sz="3600" dirty="0">
                <a:solidFill>
                  <a:srgbClr val="003B49"/>
                </a:solidFill>
                <a:latin typeface="Orgon Slab" panose="02000503000000020004" pitchFamily="50" charset="0"/>
              </a:rPr>
              <a:t>B.	Interim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Roberts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3" name="TextBox 2"/>
          <p:cNvSpPr txBox="1"/>
          <p:nvPr/>
        </p:nvSpPr>
        <p:spPr>
          <a:xfrm>
            <a:off x="1573328" y="2041226"/>
            <a:ext cx="5997347" cy="1200329"/>
          </a:xfrm>
          <a:prstGeom prst="rect">
            <a:avLst/>
          </a:prstGeom>
          <a:noFill/>
        </p:spPr>
        <p:txBody>
          <a:bodyPr wrap="none" rtlCol="0">
            <a:spAutoFit/>
          </a:bodyPr>
          <a:lstStyle/>
          <a:p>
            <a:pPr algn="ctr" defTabSz="685800"/>
            <a:r>
              <a:rPr lang="en-US" sz="2400" dirty="0">
                <a:solidFill>
                  <a:srgbClr val="70AD47"/>
                </a:solidFill>
                <a:latin typeface="Orgon Slab Light" panose="02000503000000020004" pitchFamily="50" charset="0"/>
              </a:rPr>
              <a:t>Interim Provost’s Report to Faculty Senate</a:t>
            </a:r>
          </a:p>
          <a:p>
            <a:pPr algn="ctr" defTabSz="685800"/>
            <a:endParaRPr lang="en-US" sz="2400" dirty="0">
              <a:solidFill>
                <a:srgbClr val="70AD47"/>
              </a:solidFill>
              <a:latin typeface="Orgon Slab Light" panose="02000503000000020004" pitchFamily="50" charset="0"/>
            </a:endParaRPr>
          </a:p>
          <a:p>
            <a:pPr algn="ctr" defTabSz="685800"/>
            <a:r>
              <a:rPr lang="en-US" sz="2400" dirty="0">
                <a:solidFill>
                  <a:srgbClr val="70AD47"/>
                </a:solidFill>
                <a:latin typeface="Orgon Slab Light" panose="02000503000000020004" pitchFamily="50" charset="0"/>
              </a:rPr>
              <a:t>March 18, 2021</a:t>
            </a:r>
          </a:p>
        </p:txBody>
      </p:sp>
    </p:spTree>
    <p:extLst>
      <p:ext uri="{BB962C8B-B14F-4D97-AF65-F5344CB8AC3E}">
        <p14:creationId xmlns:p14="http://schemas.microsoft.com/office/powerpoint/2010/main" val="215557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Teaching Modalities in Fall 2021</a:t>
            </a:r>
          </a:p>
        </p:txBody>
      </p:sp>
      <p:sp>
        <p:nvSpPr>
          <p:cNvPr id="8" name="Text Placeholder 1"/>
          <p:cNvSpPr txBox="1">
            <a:spLocks/>
          </p:cNvSpPr>
          <p:nvPr/>
        </p:nvSpPr>
        <p:spPr>
          <a:xfrm>
            <a:off x="0" y="1282259"/>
            <a:ext cx="9015413"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Fall 2021 is a return to a primarily in-person, residential learning experience at S&amp;T. The Fall 2021 course schedule is built, and students are enrolling. Instructional modality changes should be kept to a minimum to avoid disruptions to students.</a:t>
            </a:r>
          </a:p>
          <a:p>
            <a:pPr marL="0" indent="0" defTabSz="342900">
              <a:buNone/>
            </a:pPr>
            <a:endParaRPr lang="en-US" sz="600" dirty="0"/>
          </a:p>
          <a:p>
            <a:pPr marL="257175" indent="-257175" defTabSz="342900"/>
            <a:r>
              <a:rPr lang="en-US" sz="1500" dirty="0"/>
              <a:t>In-person course sections accounted for about 93% of course sections in pre-COVID semesters. Online and blended sections accounted for the small remainder.</a:t>
            </a:r>
          </a:p>
          <a:p>
            <a:pPr marL="0" indent="0" defTabSz="342900">
              <a:buNone/>
            </a:pPr>
            <a:endParaRPr lang="en-US" sz="600" dirty="0"/>
          </a:p>
          <a:p>
            <a:pPr marL="257175" indent="-257175" defTabSz="342900"/>
            <a:r>
              <a:rPr lang="en-US" sz="1500" dirty="0"/>
              <a:t>Currently, 77.3% of Fall 2021 courses are scheduled as in-person, while 12.8% are scheduled as online, and 9.9% are scheduled as blended.</a:t>
            </a:r>
            <a:endParaRPr lang="en-US" sz="600" dirty="0"/>
          </a:p>
          <a:p>
            <a:pPr marL="257175" indent="-257175" defTabSz="342900"/>
            <a:endParaRPr lang="en-US" sz="600" dirty="0"/>
          </a:p>
          <a:p>
            <a:pPr marL="257175" indent="-257175" defTabSz="342900"/>
            <a:r>
              <a:rPr lang="en-US" sz="1500" dirty="0"/>
              <a:t>In Fall 2019 and Spring 2020 (pre-COVID), about 100 sections per semester were online or blended. In Fall 2021, there are 335 sections currently scheduled as online or blended.</a:t>
            </a:r>
            <a:endParaRPr lang="en-US" sz="600" dirty="0"/>
          </a:p>
          <a:p>
            <a:pPr marL="257175" indent="-257175" defTabSz="342900"/>
            <a:endParaRPr lang="en-US" sz="600" dirty="0"/>
          </a:p>
          <a:p>
            <a:pPr marL="257175" indent="-257175" defTabSz="342900"/>
            <a:r>
              <a:rPr lang="en-US" sz="1500" dirty="0"/>
              <a:t>Faculty teaching assignments that are 100% online in any given semester must be justified and require Dean’s approval. </a:t>
            </a:r>
            <a:endParaRPr lang="en-US" sz="600" dirty="0"/>
          </a:p>
          <a:p>
            <a:pPr marL="257175" indent="-257175" defTabSz="342900"/>
            <a:endParaRPr lang="en-US" sz="600" dirty="0"/>
          </a:p>
          <a:p>
            <a:pPr marL="257175" indent="-257175" defTabSz="342900"/>
            <a:r>
              <a:rPr lang="en-US" sz="1500" dirty="0"/>
              <a:t>Scheduling of online sections can be approved if it demonstrably:</a:t>
            </a:r>
          </a:p>
          <a:p>
            <a:pPr marL="557213" lvl="1" indent="-214313" defTabSz="342900"/>
            <a:r>
              <a:rPr lang="en-US" sz="1500" dirty="0"/>
              <a:t>increases access to courses due to student scheduling conflicts of time and/or space</a:t>
            </a:r>
          </a:p>
          <a:p>
            <a:pPr marL="557213" lvl="1" indent="-214313" defTabSz="342900"/>
            <a:r>
              <a:rPr lang="en-US" sz="1500" dirty="0"/>
              <a:t>aligns with curricular and programmatic priorities</a:t>
            </a:r>
          </a:p>
          <a:p>
            <a:pPr marL="557213" lvl="1" indent="-214313" defTabSz="342900"/>
            <a:r>
              <a:rPr lang="en-US" sz="1500" dirty="0"/>
              <a:t>capitalizes on faculty experience/certification/success in online teaching</a:t>
            </a:r>
          </a:p>
          <a:p>
            <a:pPr marL="557213" lvl="1" indent="-214313" defTabSz="342900"/>
            <a:r>
              <a:rPr lang="en-US" sz="1500" dirty="0"/>
              <a:t>Improves student academic success</a:t>
            </a:r>
          </a:p>
          <a:p>
            <a:pPr marL="257175" indent="-257175" defTabSz="342900"/>
            <a:endParaRPr lang="en-US" sz="600" b="1" u="sng" dirty="0"/>
          </a:p>
          <a:p>
            <a:pPr marL="257175" indent="-257175" defTabSz="342900"/>
            <a:endParaRPr lang="en-US" sz="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52725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5" name="Text Placeholder 2"/>
          <p:cNvSpPr txBox="1">
            <a:spLocks/>
          </p:cNvSpPr>
          <p:nvPr/>
        </p:nvSpPr>
        <p:spPr>
          <a:xfrm>
            <a:off x="2581038" y="1064278"/>
            <a:ext cx="3981925"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Questions?</a:t>
            </a:r>
          </a:p>
        </p:txBody>
      </p:sp>
      <p:pic>
        <p:nvPicPr>
          <p:cNvPr id="7" name="Picture 6">
            <a:extLst>
              <a:ext uri="{FF2B5EF4-FFF2-40B4-BE49-F238E27FC236}">
                <a16:creationId xmlns:a16="http://schemas.microsoft.com/office/drawing/2014/main" id="{5CB8CFBF-D750-4407-B7D6-1A6229764018}"/>
              </a:ext>
            </a:extLst>
          </p:cNvPr>
          <p:cNvPicPr>
            <a:picLocks noChangeAspect="1"/>
          </p:cNvPicPr>
          <p:nvPr/>
        </p:nvPicPr>
        <p:blipFill rotWithShape="1">
          <a:blip r:embed="rId3"/>
          <a:srcRect l="11291" t="13017" r="10000" b="12950"/>
          <a:stretch/>
        </p:blipFill>
        <p:spPr>
          <a:xfrm>
            <a:off x="2581037" y="1526746"/>
            <a:ext cx="4048364" cy="3807911"/>
          </a:xfrm>
          <a:prstGeom prst="rect">
            <a:avLst/>
          </a:prstGeom>
        </p:spPr>
      </p:pic>
      <p:sp>
        <p:nvSpPr>
          <p:cNvPr id="8" name="Rectangle 7">
            <a:extLst>
              <a:ext uri="{FF2B5EF4-FFF2-40B4-BE49-F238E27FC236}">
                <a16:creationId xmlns:a16="http://schemas.microsoft.com/office/drawing/2014/main" id="{91AE2E38-A5AD-4931-97C2-112A9787B4D2}"/>
              </a:ext>
            </a:extLst>
          </p:cNvPr>
          <p:cNvSpPr/>
          <p:nvPr/>
        </p:nvSpPr>
        <p:spPr>
          <a:xfrm>
            <a:off x="3980069" y="5331253"/>
            <a:ext cx="2697470" cy="300082"/>
          </a:xfrm>
          <a:prstGeom prst="rect">
            <a:avLst/>
          </a:prstGeom>
        </p:spPr>
        <p:txBody>
          <a:bodyPr wrap="none">
            <a:spAutoFit/>
          </a:bodyPr>
          <a:lstStyle/>
          <a:p>
            <a:pPr defTabSz="685800"/>
            <a:r>
              <a:rPr lang="en-US" sz="1350" dirty="0">
                <a:solidFill>
                  <a:prstClr val="black"/>
                </a:solidFill>
                <a:latin typeface="Calibri" panose="020F0502020204030204"/>
              </a:rPr>
              <a:t>Solar Dynamics Observatory / NASA</a:t>
            </a:r>
          </a:p>
        </p:txBody>
      </p:sp>
    </p:spTree>
    <p:extLst>
      <p:ext uri="{BB962C8B-B14F-4D97-AF65-F5344CB8AC3E}">
        <p14:creationId xmlns:p14="http://schemas.microsoft.com/office/powerpoint/2010/main" val="77439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42165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Meetings</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	-2 March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56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3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2 Experimental Course Requests (EC Forms)</a:t>
            </a:r>
          </a:p>
        </p:txBody>
      </p:sp>
      <p:sp>
        <p:nvSpPr>
          <p:cNvPr id="6" name="TextBox 5">
            <a:extLst>
              <a:ext uri="{FF2B5EF4-FFF2-40B4-BE49-F238E27FC236}">
                <a16:creationId xmlns:a16="http://schemas.microsoft.com/office/drawing/2014/main" id="{A8FA7E8F-CEE5-4015-83D0-2AA09E36D79A}"/>
              </a:ext>
            </a:extLst>
          </p:cNvPr>
          <p:cNvSpPr txBox="1"/>
          <p:nvPr/>
        </p:nvSpPr>
        <p:spPr>
          <a:xfrm>
            <a:off x="5120640"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61406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27591" y="1951672"/>
            <a:ext cx="8931350" cy="44935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006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4780	BIO SCI 3359 : Physiology Lab</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4779	BIO SCI 4393 : Immunology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4772	BIO SCI 4900 : Clinical Chemistry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4778	BIO SCI 4901 : Clinical Microscopy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4773	BIO SCI 4902 : Hematology and Coagulation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4776	BIO SCI 4903 : Serology Immunology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4774	BIO SCI 4904 : Clinical Microbiology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4775	BIO SCI 4905 : Blood Bank Immunohematology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4777	BIO SCI 4906 : Topics in Medical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3D3AF4C1-2874-4CEE-A87C-FE4BF38D5DEF}"/>
              </a:ext>
            </a:extLst>
          </p:cNvPr>
          <p:cNvSpPr txBox="1"/>
          <p:nvPr/>
        </p:nvSpPr>
        <p:spPr>
          <a:xfrm>
            <a:off x="5120640" y="66099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96678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52322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4283.11	CHEM ENG 4101 : Chemical Engineering Laboratory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4743		EDUC 1221 : Health, Nutrition, and Safety in Early Childhood 							Education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2276.1		ERP 5210 : Performance Dashboard, Scorecard and Data 								Visualization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2347.1		ERP 6120 : Enterprise Resource Planning: Systems Config and 							Integration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320.4		ERP 6220 : Data Modeling &amp; Visualization Prototyping for 								Enterprise Decision Dashboard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2577.6		FRENCH 1101 : Elementary French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355.1		FRENCH 1102 : Elementary French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1009.9		FRENCH 1180 : Intermediate French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4788		IS&amp;T 1310 : Exposure to Computer Experience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4792		IS&amp;T 1311 : Exposure to Computing Principles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4790		IS&amp;T 1312 : Computer Programming Exposure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4789		IS&amp;T 1314 : Exposure to Cybersecurity Concepts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3202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270960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48320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2453.1		MIL AIR 1100 : Leadership Laboratory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1532.6		MIL AIR 1110 : Air Force Heritage and Values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1390.4		MIL AIR 1120 : Air Force Heritage and Values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418.5		MIL AIR 2110 : Team and Leadership Fundamentals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1092.5		MIL AIR 2120 : Team and Leadership Fundamentals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419.4		MIL AIR 3110 : Leading People &amp; Effective Communication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1093.4		MIL AIR 3120 : Leading People &amp; Effective Communication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420.5		MIL AIR 4110 : National Security, Leadership Responsibilities &amp; 							Commissioning Preparation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748.5		MIL AIR 4120 : National Security, Leadership Responsibilities &amp; 							Commissioning Preparation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295.1		PSYCH 5720 : Advanced Psychology of Social Technology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4783		PSYCH 5740 : Occupational Health and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290385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1913.1	SP&amp;M S 1185 : Principles Of Speech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217.1		SP&amp;M S 2000 : Special Problems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1803.1	SP&amp;M S 2001-1 : Special Topics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890.1		SP&amp;M S 2181 : Communication Theory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1902.1	SP&amp;M S 3000 : Special Problems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501.1		SP&amp;M S 3001-1 : Special Topics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1468.1	SP&amp;M S 3010 : Seminar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1925.1	SP&amp;M S 3235 : Intercultural Communication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006F"/>
                </a:solidFill>
                <a:effectLst/>
                <a:uLnTx/>
                <a:uFillTx/>
                <a:latin typeface="Calibri"/>
                <a:ea typeface="+mn-ea"/>
                <a:cs typeface="+mn-cs"/>
              </a:rPr>
              <a:t>File: 903.1		SP&amp;M S 3250 : Interpersonal Communication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159945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123110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
        <p:nvSpPr>
          <p:cNvPr id="2" name="Rectangle 1">
            <a:extLst>
              <a:ext uri="{FF2B5EF4-FFF2-40B4-BE49-F238E27FC236}">
                <a16:creationId xmlns:a16="http://schemas.microsoft.com/office/drawing/2014/main" id="{4E7853EE-78BA-45EA-87F3-2E679156CDB9}"/>
              </a:ext>
            </a:extLst>
          </p:cNvPr>
          <p:cNvSpPr/>
          <p:nvPr/>
        </p:nvSpPr>
        <p:spPr>
          <a:xfrm>
            <a:off x="177552" y="2227278"/>
            <a:ext cx="8565275" cy="4026552"/>
          </a:xfrm>
          <a:prstGeom prst="rect">
            <a:avLst/>
          </a:prstGeom>
        </p:spPr>
        <p:txBody>
          <a:bodyPr wrap="square">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905.1	SP&amp;M S 3255 : Discussion And Conference Methods</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907.1	SP&amp;M S 3265 : Leadership Communication</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1898.7	SP&amp;M S 3270 : Leadership Practices</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427.5	SP&amp;M S 3275 : Foundations of Media 					                    Communication</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1918.4	SP&amp;M S 3283 : Business And Professional                  			 		Communication</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2238.1	SP&amp;M S 4000 : Special Problems</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1551.1	SP&amp;M S 4001-1 : Special Topics</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Calibri" panose="020F0502020204030204" pitchFamily="34" charset="0"/>
              </a:rPr>
              <a:t>File: 1813.1	SP&amp;M S 4010 : Seminar</a:t>
            </a:r>
            <a:endParaRPr kumimoji="0" lang="en-US" sz="24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36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8164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2239.1		SP&amp;M S 4099 : Undergraduate Research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1623.1		SP&amp;M S 5000 : Special Problems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589.1		SP&amp;M S 5001-1 : Special Topics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955.1		SP&amp;M S 5010 : Seminar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2528.7		SPANISH 1101 : Elementary Spanish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1407.4		SPANISH 1102 : Elementary Spanish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rPr>
              <a:t>File: 2230.1		SPANISH 1180 : Intermediate Spanish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402449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20621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377	   PROPOSED : Biological Sciences BS with Emphasis area in Medical Laboratory 				                 Scientist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302.2 	   MOBLB&amp;T-CT : Mobile Business and Digital Transformation 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378	   PROPOSED : Teaching and Learning Undergraduate Certificate</a:t>
            </a: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359682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3225498"/>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463550" marR="0" lvl="1" indent="-231775" algn="l" defTabSz="457200" rtl="0" eaLnBrk="1" fontAlgn="auto" latinLnBrk="0" hangingPunct="1">
              <a:lnSpc>
                <a:spcPct val="100000"/>
              </a:lnSpc>
              <a:spcBef>
                <a:spcPct val="20000"/>
              </a:spcBef>
              <a:spcAft>
                <a:spcPts val="0"/>
              </a:spcAft>
              <a:buClrTx/>
              <a:buSzTx/>
              <a:buFont typeface="Arial"/>
              <a:buChar char="–"/>
              <a:tabLst>
                <a:tab pos="1941513" algn="l"/>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r>
              <a:rPr kumimoji="0" lang="en-US" sz="2800" b="0" i="0" u="none" strike="noStrike" kern="1200" cap="none" spc="0" normalizeH="0" baseline="0" noProof="0" dirty="0">
                <a:ln>
                  <a:noFill/>
                </a:ln>
                <a:solidFill>
                  <a:srgbClr val="33006F"/>
                </a:solidFill>
                <a:effectLst/>
                <a:uLnTx/>
                <a:uFillTx/>
                <a:latin typeface="Calibri"/>
                <a:ea typeface="+mn-ea"/>
                <a:cs typeface="+mn-cs"/>
              </a:rPr>
              <a:t> </a:t>
            </a: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4781	CHEM ENG 5001.013 : Chemistry of Chemical Admixtures for Cementitious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File: 4784	ENGLISH 2001.003 : Poetry Writing and Poetics</a:t>
            </a: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27951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the 56 CC </a:t>
            </a:r>
            <a:r>
              <a:rPr kumimoji="0" lang="en-US" sz="2800" b="0" i="0" u="none" strike="noStrike" kern="1200" cap="none" spc="0" normalizeH="0" baseline="0" noProof="0">
                <a:ln>
                  <a:noFill/>
                </a:ln>
                <a:solidFill>
                  <a:srgbClr val="33006F"/>
                </a:solidFill>
                <a:effectLst/>
                <a:uLnTx/>
                <a:uFillTx/>
                <a:latin typeface="Calibri"/>
                <a:ea typeface="+mn-ea"/>
                <a:cs typeface="+mn-cs"/>
              </a:rPr>
              <a:t>and 3 </a:t>
            </a:r>
            <a:r>
              <a:rPr kumimoji="0" lang="en-US" sz="2800" b="0" i="0" u="none" strike="noStrike" kern="1200" cap="none" spc="0" normalizeH="0" baseline="0" noProof="0" dirty="0">
                <a:ln>
                  <a:noFill/>
                </a:ln>
                <a:solidFill>
                  <a:srgbClr val="33006F"/>
                </a:solidFill>
                <a:effectLst/>
                <a:uLnTx/>
                <a:uFillTx/>
                <a:latin typeface="Calibri"/>
                <a:ea typeface="+mn-ea"/>
                <a:cs typeface="+mn-cs"/>
              </a:rPr>
              <a:t>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March 2021</a:t>
            </a:r>
          </a:p>
        </p:txBody>
      </p:sp>
    </p:spTree>
    <p:extLst>
      <p:ext uri="{BB962C8B-B14F-4D97-AF65-F5344CB8AC3E}">
        <p14:creationId xmlns:p14="http://schemas.microsoft.com/office/powerpoint/2010/main" val="311427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 Reports of Standing Committees</a:t>
            </a:r>
          </a:p>
          <a:p>
            <a:pPr marL="741362" indent="0" defTabSz="685800">
              <a:buNone/>
            </a:pPr>
            <a:r>
              <a:rPr lang="en-US" sz="3600" dirty="0">
                <a:solidFill>
                  <a:srgbClr val="003B49"/>
                </a:solidFill>
                <a:latin typeface="Orgon Slab" panose="02000503000000020004" pitchFamily="50" charset="0"/>
              </a:rPr>
              <a:t>B.	Academic Freedom and 	Standards</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K. Kosbar</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71756" y="2046060"/>
            <a:ext cx="7761043" cy="4621440"/>
          </a:xfrm>
        </p:spPr>
        <p:txBody>
          <a:bodyPr>
            <a:normAutofit fontScale="55000" lnSpcReduction="20000"/>
          </a:bodyPr>
          <a:lstStyle/>
          <a:p>
            <a:pPr algn="ctr"/>
            <a:r>
              <a:rPr lang="en-US" dirty="0"/>
              <a:t>Academic Freedom &amp; Standards Committee</a:t>
            </a:r>
          </a:p>
          <a:p>
            <a:pPr algn="ctr"/>
            <a:endParaRPr lang="en-US" dirty="0"/>
          </a:p>
          <a:p>
            <a:pPr algn="ctr"/>
            <a:r>
              <a:rPr lang="en-US" sz="8600" dirty="0"/>
              <a:t>Deadline for S/U Grades</a:t>
            </a:r>
          </a:p>
          <a:p>
            <a:pPr algn="ctr"/>
            <a:r>
              <a:rPr lang="en-US" sz="8600" dirty="0"/>
              <a:t> &amp; Attendance Committees</a:t>
            </a:r>
          </a:p>
          <a:p>
            <a:pPr algn="ctr"/>
            <a:endParaRPr lang="en-US" dirty="0"/>
          </a:p>
          <a:p>
            <a:pPr algn="ctr"/>
            <a:r>
              <a:rPr lang="en-US" dirty="0"/>
              <a:t>K. Kosbar</a:t>
            </a:r>
          </a:p>
          <a:p>
            <a:pPr algn="ctr"/>
            <a:r>
              <a:rPr lang="en-US" dirty="0"/>
              <a:t>Chair AF&amp;S Committee</a:t>
            </a:r>
          </a:p>
          <a:p>
            <a:pPr algn="ctr"/>
            <a:endParaRPr lang="en-US" dirty="0"/>
          </a:p>
          <a:p>
            <a:pPr algn="ctr"/>
            <a:r>
              <a:rPr lang="en-US" dirty="0"/>
              <a:t>3/18/21</a:t>
            </a:r>
          </a:p>
          <a:p>
            <a:pPr algn="r"/>
            <a:endParaRPr lang="en-US" sz="1900" dirty="0"/>
          </a:p>
        </p:txBody>
      </p:sp>
    </p:spTree>
    <p:extLst>
      <p:ext uri="{BB962C8B-B14F-4D97-AF65-F5344CB8AC3E}">
        <p14:creationId xmlns:p14="http://schemas.microsoft.com/office/powerpoint/2010/main" val="312552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429305"/>
            <a:ext cx="7047811" cy="4820736"/>
          </a:xfrm>
        </p:spPr>
        <p:txBody>
          <a:bodyPr/>
          <a:lstStyle/>
          <a:p>
            <a:pPr marL="0" indent="0">
              <a:buNone/>
            </a:pPr>
            <a:r>
              <a:rPr lang="en-US" sz="2000" dirty="0"/>
              <a:t>The S&amp;T Student Council Vice President of Engagement and Outreach requested AF&amp;S investigate revising the deadline for selecting the pass/fail (S/U) grading option</a:t>
            </a:r>
          </a:p>
          <a:p>
            <a:pPr marL="0" indent="0">
              <a:buNone/>
            </a:pPr>
            <a:endParaRPr lang="en-US" sz="2000" dirty="0"/>
          </a:p>
          <a:p>
            <a:pPr marL="0" indent="0">
              <a:buNone/>
            </a:pPr>
            <a:r>
              <a:rPr lang="en-US" sz="2000" dirty="0"/>
              <a:t>The S&amp;T Student Academic Regulations currently require students to select between conventional A/B/C/D/F and S/U grading by end of 2</a:t>
            </a:r>
            <a:r>
              <a:rPr lang="en-US" sz="2000" baseline="30000" dirty="0"/>
              <a:t>nd</a:t>
            </a:r>
            <a:r>
              <a:rPr lang="en-US" sz="2000" dirty="0"/>
              <a:t> week of the semester.</a:t>
            </a:r>
          </a:p>
          <a:p>
            <a:pPr marL="0" indent="0">
              <a:buNone/>
            </a:pPr>
            <a:endParaRPr lang="en-US" sz="2000" dirty="0"/>
          </a:p>
          <a:p>
            <a:pPr marL="0" indent="0">
              <a:buNone/>
            </a:pPr>
            <a:r>
              <a:rPr lang="en-US" sz="2000" dirty="0"/>
              <a:t>The Student Council suggestion was to delay the deadline until the 6</a:t>
            </a:r>
            <a:r>
              <a:rPr lang="en-US" sz="2000" baseline="30000" dirty="0"/>
              <a:t>th</a:t>
            </a:r>
            <a:r>
              <a:rPr lang="en-US" sz="2000" dirty="0"/>
              <a:t> week of the semester.</a:t>
            </a:r>
          </a:p>
          <a:p>
            <a:pPr marL="0" indent="0">
              <a:buNone/>
            </a:pPr>
            <a:endParaRPr lang="en-US" sz="2000" dirty="0"/>
          </a:p>
          <a:p>
            <a:pPr marL="0" indent="0">
              <a:buNone/>
            </a:pPr>
            <a:r>
              <a:rPr lang="en-US" sz="2000" dirty="0"/>
              <a:t>A delayed deadline would typically allow students to see grades on a major exam or assignment before deciding which grading option was most appropriate for them</a:t>
            </a:r>
          </a:p>
        </p:txBody>
      </p:sp>
      <p:sp>
        <p:nvSpPr>
          <p:cNvPr id="3" name="Text Placeholder 2"/>
          <p:cNvSpPr>
            <a:spLocks noGrp="1"/>
          </p:cNvSpPr>
          <p:nvPr>
            <p:ph type="body" sz="quarter" idx="12"/>
          </p:nvPr>
        </p:nvSpPr>
        <p:spPr>
          <a:xfrm>
            <a:off x="479669" y="607959"/>
            <a:ext cx="8184662" cy="634915"/>
          </a:xfrm>
        </p:spPr>
        <p:txBody>
          <a:bodyPr>
            <a:normAutofit/>
          </a:bodyPr>
          <a:lstStyle/>
          <a:p>
            <a:pPr algn="ctr"/>
            <a:r>
              <a:rPr lang="en-US" dirty="0"/>
              <a:t>Deadline for S/U Grades</a:t>
            </a:r>
          </a:p>
        </p:txBody>
      </p:sp>
    </p:spTree>
    <p:extLst>
      <p:ext uri="{BB962C8B-B14F-4D97-AF65-F5344CB8AC3E}">
        <p14:creationId xmlns:p14="http://schemas.microsoft.com/office/powerpoint/2010/main" val="150805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K.C.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072905"/>
            <a:ext cx="7047811" cy="5052687"/>
          </a:xfrm>
        </p:spPr>
        <p:txBody>
          <a:bodyPr/>
          <a:lstStyle/>
          <a:p>
            <a:pPr marL="0" indent="0">
              <a:buNone/>
            </a:pPr>
            <a:r>
              <a:rPr lang="en-US" sz="1800" dirty="0"/>
              <a:t>AF&amp;S Committee does not support the Student Council request</a:t>
            </a:r>
          </a:p>
          <a:p>
            <a:pPr marL="0" indent="0">
              <a:buNone/>
            </a:pPr>
            <a:endParaRPr lang="en-US" sz="1800" dirty="0"/>
          </a:p>
          <a:p>
            <a:pPr marL="0" indent="0">
              <a:buNone/>
            </a:pPr>
            <a:r>
              <a:rPr lang="en-US" sz="1800" dirty="0"/>
              <a:t>Traditionally S/U is for research credit, where it may be impractical to have well defined thresholds for conventional grades.  When enrolling for a course, students know if it will be exclusively research based.</a:t>
            </a:r>
          </a:p>
          <a:p>
            <a:pPr marL="0" indent="0">
              <a:buNone/>
            </a:pPr>
            <a:endParaRPr lang="en-US" sz="1800" dirty="0"/>
          </a:p>
          <a:p>
            <a:pPr marL="0" indent="0">
              <a:buNone/>
            </a:pPr>
            <a:r>
              <a:rPr lang="en-US" sz="1800" dirty="0"/>
              <a:t>Current regulations allow students to change to audit (HR) status at end of 6</a:t>
            </a:r>
            <a:r>
              <a:rPr lang="en-US" sz="1800" baseline="30000" dirty="0"/>
              <a:t>th</a:t>
            </a:r>
            <a:r>
              <a:rPr lang="en-US" sz="1800" dirty="0"/>
              <a:t> week of the semester, and to withdraw (WD) at end of 12</a:t>
            </a:r>
            <a:r>
              <a:rPr lang="en-US" sz="1800" baseline="30000" dirty="0"/>
              <a:t>th</a:t>
            </a:r>
            <a:r>
              <a:rPr lang="en-US" sz="1800" dirty="0"/>
              <a:t> week.  Both of these options allow students who are struggling academically to avoid having the course negatively impact their GPA.</a:t>
            </a:r>
          </a:p>
          <a:p>
            <a:pPr marL="0" indent="0">
              <a:buNone/>
            </a:pPr>
            <a:endParaRPr lang="en-US" sz="1800" dirty="0"/>
          </a:p>
          <a:p>
            <a:pPr marL="0" indent="0">
              <a:buNone/>
            </a:pPr>
            <a:r>
              <a:rPr lang="en-US" sz="1800" dirty="0"/>
              <a:t>The overwhelming majority of courses a student uses toward graduation must be completed with a conventional grade. Making the S/U option a way to avoid low grades in the middle of a semester may encourage students to select S/U grading when it is not in their best interest.  AF&amp;S </a:t>
            </a:r>
            <a:r>
              <a:rPr lang="en-US" sz="1800"/>
              <a:t>is particularly </a:t>
            </a:r>
            <a:r>
              <a:rPr lang="en-US" sz="1800" dirty="0"/>
              <a:t>sensitive to this after the unusual use of S/U grades in spring 2020.</a:t>
            </a:r>
          </a:p>
        </p:txBody>
      </p:sp>
      <p:sp>
        <p:nvSpPr>
          <p:cNvPr id="3" name="Text Placeholder 2"/>
          <p:cNvSpPr>
            <a:spLocks noGrp="1"/>
          </p:cNvSpPr>
          <p:nvPr>
            <p:ph type="body" sz="quarter" idx="12"/>
          </p:nvPr>
        </p:nvSpPr>
        <p:spPr>
          <a:xfrm>
            <a:off x="479669" y="414950"/>
            <a:ext cx="8184662" cy="634915"/>
          </a:xfrm>
        </p:spPr>
        <p:txBody>
          <a:bodyPr>
            <a:normAutofit/>
          </a:bodyPr>
          <a:lstStyle/>
          <a:p>
            <a:pPr algn="ctr"/>
            <a:r>
              <a:rPr lang="en-US" dirty="0"/>
              <a:t>Deadline for S/U Grades</a:t>
            </a:r>
          </a:p>
        </p:txBody>
      </p:sp>
    </p:spTree>
    <p:extLst>
      <p:ext uri="{BB962C8B-B14F-4D97-AF65-F5344CB8AC3E}">
        <p14:creationId xmlns:p14="http://schemas.microsoft.com/office/powerpoint/2010/main" val="373896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651247"/>
            <a:ext cx="7047811" cy="4712189"/>
          </a:xfrm>
        </p:spPr>
        <p:txBody>
          <a:bodyPr/>
          <a:lstStyle/>
          <a:p>
            <a:pPr marL="0" indent="0">
              <a:buNone/>
            </a:pPr>
            <a:r>
              <a:rPr lang="en-US" sz="1800" dirty="0">
                <a:effectLst/>
                <a:latin typeface="Calibri" panose="020F0502020204030204" pitchFamily="34" charset="0"/>
                <a:ea typeface="Calibri" panose="020F0502020204030204" pitchFamily="34" charset="0"/>
              </a:rPr>
              <a:t>Referral from Faculty Senate President to AF&amp;S Committee:</a:t>
            </a:r>
          </a:p>
          <a:p>
            <a:pPr marL="0" indent="0">
              <a:buNone/>
            </a:pPr>
            <a:r>
              <a:rPr lang="en-US" sz="1800" dirty="0">
                <a:solidFill>
                  <a:srgbClr val="7030A0"/>
                </a:solidFill>
                <a:effectLst/>
                <a:latin typeface="Calibri" panose="020F0502020204030204" pitchFamily="34" charset="0"/>
                <a:ea typeface="Calibri" panose="020F0502020204030204" pitchFamily="34" charset="0"/>
              </a:rPr>
              <a:t>In response to what some students are perceiving as overly rigid course policies relative to academic accommodations for personal issues, some students have requested that UCARE staff and mental health counselors be given the authority to override faculty policies regarding test retakes and excused absences on a case-by-case basis.</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A social media web site is claiming some S&amp;T instructors are not reasonably accommodating students who wish to attend funerals of close relatives, attend the birth of their children, or attend to pressing medical needs.</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The issue is mentioned in a mass-mailing from the S&amp;T Student Council.</a:t>
            </a:r>
            <a:endParaRPr lang="en-US" sz="1600" dirty="0"/>
          </a:p>
        </p:txBody>
      </p:sp>
      <p:sp>
        <p:nvSpPr>
          <p:cNvPr id="3" name="Text Placeholder 2"/>
          <p:cNvSpPr>
            <a:spLocks noGrp="1"/>
          </p:cNvSpPr>
          <p:nvPr>
            <p:ph type="body" sz="quarter" idx="12"/>
          </p:nvPr>
        </p:nvSpPr>
        <p:spPr>
          <a:xfrm>
            <a:off x="479669" y="498717"/>
            <a:ext cx="8184662" cy="812021"/>
          </a:xfrm>
        </p:spPr>
        <p:txBody>
          <a:bodyPr>
            <a:normAutofit fontScale="85000" lnSpcReduction="20000"/>
          </a:bodyPr>
          <a:lstStyle/>
          <a:p>
            <a:pPr algn="ctr"/>
            <a:r>
              <a:rPr lang="en-US" dirty="0"/>
              <a:t>Attendance Committees</a:t>
            </a:r>
          </a:p>
          <a:p>
            <a:pPr algn="ctr"/>
            <a:r>
              <a:rPr lang="en-US" dirty="0"/>
              <a:t>Referral</a:t>
            </a:r>
          </a:p>
        </p:txBody>
      </p:sp>
    </p:spTree>
    <p:extLst>
      <p:ext uri="{BB962C8B-B14F-4D97-AF65-F5344CB8AC3E}">
        <p14:creationId xmlns:p14="http://schemas.microsoft.com/office/powerpoint/2010/main" val="986014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793291"/>
            <a:ext cx="7047811" cy="3932808"/>
          </a:xfrm>
        </p:spPr>
        <p:txBody>
          <a:bodyPr/>
          <a:lstStyle/>
          <a:p>
            <a:pPr marL="0" indent="0">
              <a:buNone/>
            </a:pPr>
            <a:r>
              <a:rPr lang="en-US" sz="1800" dirty="0">
                <a:effectLst/>
                <a:latin typeface="Calibri" panose="020F0502020204030204" pitchFamily="34" charset="0"/>
                <a:ea typeface="Calibri" panose="020F0502020204030204" pitchFamily="34" charset="0"/>
              </a:rPr>
              <a:t>In response to the </a:t>
            </a:r>
            <a:r>
              <a:rPr lang="en-US" sz="1800" dirty="0">
                <a:latin typeface="Calibri" panose="020F0502020204030204" pitchFamily="34" charset="0"/>
                <a:ea typeface="Calibri" panose="020F0502020204030204" pitchFamily="34" charset="0"/>
              </a:rPr>
              <a:t>referral from the Faculty Senate President, the AF&amp;S committee drafted a resolution opposing UCARE staff and mental health counselors from having authority to overrule instructor attendance decisions.</a:t>
            </a: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This may now be a moot point.  The </a:t>
            </a:r>
            <a:r>
              <a:rPr lang="en-US" sz="1800" dirty="0">
                <a:effectLst/>
                <a:latin typeface="Calibri" panose="020F0502020204030204" pitchFamily="34" charset="0"/>
                <a:ea typeface="Calibri" panose="020F0502020204030204" pitchFamily="34" charset="0"/>
              </a:rPr>
              <a:t>S&amp;T Student Council Vice President for Academic Affairs indicated the Student Council is no longer interested in that option.</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The thrust is now to require every academic department to create a committee to mediate disputes between students and instructors over attendance matters.</a:t>
            </a: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endParaRPr lang="en-US" sz="1600" dirty="0"/>
          </a:p>
        </p:txBody>
      </p:sp>
      <p:sp>
        <p:nvSpPr>
          <p:cNvPr id="3" name="Text Placeholder 2"/>
          <p:cNvSpPr>
            <a:spLocks noGrp="1"/>
          </p:cNvSpPr>
          <p:nvPr>
            <p:ph type="body" sz="quarter" idx="12"/>
          </p:nvPr>
        </p:nvSpPr>
        <p:spPr>
          <a:xfrm>
            <a:off x="479668" y="488273"/>
            <a:ext cx="8184662" cy="838654"/>
          </a:xfrm>
        </p:spPr>
        <p:txBody>
          <a:bodyPr>
            <a:normAutofit fontScale="92500" lnSpcReduction="20000"/>
          </a:bodyPr>
          <a:lstStyle/>
          <a:p>
            <a:pPr algn="ctr"/>
            <a:r>
              <a:rPr lang="en-US" dirty="0"/>
              <a:t>Attendance Committees</a:t>
            </a:r>
          </a:p>
          <a:p>
            <a:pPr algn="ctr"/>
            <a:r>
              <a:rPr lang="en-US" dirty="0"/>
              <a:t>Current Direction?</a:t>
            </a:r>
          </a:p>
        </p:txBody>
      </p:sp>
    </p:spTree>
    <p:extLst>
      <p:ext uri="{BB962C8B-B14F-4D97-AF65-F5344CB8AC3E}">
        <p14:creationId xmlns:p14="http://schemas.microsoft.com/office/powerpoint/2010/main" val="288350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1278384"/>
            <a:ext cx="7047811" cy="5131293"/>
          </a:xfrm>
        </p:spPr>
        <p:txBody>
          <a:bodyPr/>
          <a:lstStyle/>
          <a:p>
            <a:pPr marL="0" indent="0">
              <a:buNone/>
            </a:pPr>
            <a:r>
              <a:rPr lang="en-US" sz="1800" dirty="0">
                <a:latin typeface="Calibri" panose="020F0502020204030204" pitchFamily="34" charset="0"/>
                <a:ea typeface="Calibri" panose="020F0502020204030204" pitchFamily="34" charset="0"/>
              </a:rPr>
              <a:t>Existing university regulations grant a number of individuals and committees authority to overrule instructor academic decisions in specific circumstances.</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S&amp;T Student Academic Regulations empower instructors to make the “ultimate decision,” but also gives students the right to appeal this ultimate decision to department chairs and deans. There are no statements prohibiting the chair/dean from delegating their authority to a committee.</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S&amp;T Student Academic Regulations section V.A</a:t>
            </a:r>
          </a:p>
          <a:p>
            <a:pPr marL="0" indent="0">
              <a:buNone/>
            </a:pPr>
            <a:r>
              <a:rPr lang="en-US" sz="1800" dirty="0">
                <a:solidFill>
                  <a:srgbClr val="7030A0"/>
                </a:solidFill>
                <a:effectLst/>
                <a:latin typeface="Calibri" panose="020F0502020204030204" pitchFamily="34" charset="0"/>
                <a:ea typeface="Calibri" panose="020F0502020204030204" pitchFamily="34" charset="0"/>
              </a:rPr>
              <a:t>Administration of attendance policy lies with the individual instructor for each course.  The individual instructor determines the number and nature of absences allowable in each course.  Instructors should be sensitive to extraordinary requests from students about absences ... Instructors make the ultimate decision; however, students have the power to appeal to the department chair or dean.</a:t>
            </a: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endParaRPr lang="en-US" sz="1600" dirty="0"/>
          </a:p>
        </p:txBody>
      </p:sp>
      <p:sp>
        <p:nvSpPr>
          <p:cNvPr id="3" name="Text Placeholder 2"/>
          <p:cNvSpPr>
            <a:spLocks noGrp="1"/>
          </p:cNvSpPr>
          <p:nvPr>
            <p:ph type="body" sz="quarter" idx="12"/>
          </p:nvPr>
        </p:nvSpPr>
        <p:spPr>
          <a:xfrm>
            <a:off x="479669" y="301841"/>
            <a:ext cx="8184662" cy="820899"/>
          </a:xfrm>
        </p:spPr>
        <p:txBody>
          <a:bodyPr>
            <a:normAutofit fontScale="92500" lnSpcReduction="20000"/>
          </a:bodyPr>
          <a:lstStyle/>
          <a:p>
            <a:pPr algn="ctr"/>
            <a:r>
              <a:rPr lang="en-US" dirty="0"/>
              <a:t>Attendance Committees</a:t>
            </a:r>
          </a:p>
          <a:p>
            <a:pPr algn="ctr"/>
            <a:r>
              <a:rPr lang="en-US" dirty="0"/>
              <a:t>Appealable Ultimate Decision</a:t>
            </a:r>
          </a:p>
        </p:txBody>
      </p:sp>
    </p:spTree>
    <p:extLst>
      <p:ext uri="{BB962C8B-B14F-4D97-AF65-F5344CB8AC3E}">
        <p14:creationId xmlns:p14="http://schemas.microsoft.com/office/powerpoint/2010/main" val="81616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3714" y="1376039"/>
            <a:ext cx="7356572" cy="5131293"/>
          </a:xfrm>
        </p:spPr>
        <p:txBody>
          <a:bodyPr/>
          <a:lstStyle/>
          <a:p>
            <a:pPr marL="0" indent="0">
              <a:buNone/>
            </a:pPr>
            <a:r>
              <a:rPr lang="en-US" sz="1800" dirty="0">
                <a:latin typeface="Calibri" panose="020F0502020204030204" pitchFamily="34" charset="0"/>
                <a:ea typeface="Calibri" panose="020F0502020204030204" pitchFamily="34" charset="0"/>
              </a:rPr>
              <a:t>While accommodating a student’s request for a modified schedule, instructors need to avoid capricious grading, as defined in the S&amp;T Student Academic Regulations.  </a:t>
            </a:r>
            <a:br>
              <a:rPr lang="en-US" sz="1800" dirty="0">
                <a:latin typeface="Calibri" panose="020F0502020204030204" pitchFamily="34" charset="0"/>
                <a:ea typeface="Calibri" panose="020F0502020204030204" pitchFamily="34" charset="0"/>
              </a:rPr>
            </a:br>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Section VIII.I.2.b/c of those regulations prohibit an instructor from </a:t>
            </a:r>
          </a:p>
          <a:p>
            <a:pPr marL="0" indent="0">
              <a:buNone/>
            </a:pPr>
            <a:r>
              <a:rPr lang="en-US" sz="1800" dirty="0">
                <a:solidFill>
                  <a:srgbClr val="7030A0"/>
                </a:solidFill>
                <a:latin typeface="Calibri" panose="020F0502020204030204" pitchFamily="34" charset="0"/>
                <a:ea typeface="Calibri" panose="020F0502020204030204" pitchFamily="34" charset="0"/>
              </a:rPr>
              <a:t>Assignment of a semester grade to a particular student by a more exacting or demanding criteria than were applied to other students…</a:t>
            </a:r>
          </a:p>
          <a:p>
            <a:pPr marL="0" indent="0">
              <a:buNone/>
            </a:pPr>
            <a:r>
              <a:rPr lang="en-US" sz="1800" dirty="0">
                <a:latin typeface="Calibri" panose="020F0502020204030204" pitchFamily="34" charset="0"/>
                <a:ea typeface="Calibri" panose="020F0502020204030204" pitchFamily="34" charset="0"/>
              </a:rPr>
              <a:t>and also from a </a:t>
            </a:r>
          </a:p>
          <a:p>
            <a:pPr marL="0" indent="0">
              <a:buNone/>
            </a:pPr>
            <a:r>
              <a:rPr lang="en-US" sz="1800" dirty="0">
                <a:solidFill>
                  <a:srgbClr val="7030A0"/>
                </a:solidFill>
                <a:latin typeface="Calibri" panose="020F0502020204030204" pitchFamily="34" charset="0"/>
                <a:ea typeface="Calibri" panose="020F0502020204030204" pitchFamily="34" charset="0"/>
              </a:rPr>
              <a:t>…substantial departure from the instructor’s previously announced criteria.</a:t>
            </a:r>
          </a:p>
          <a:p>
            <a:pPr marL="0" indent="0">
              <a:buNone/>
            </a:pPr>
            <a:endParaRPr lang="en-US" sz="1800" dirty="0">
              <a:solidFill>
                <a:srgbClr val="7030A0"/>
              </a:solidFill>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Students who believe an instructor has failed in this area can appeal the final grade in the course using the grade appeal procedure defined in section VIII.I.3 of the Student Academic Regulations.</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The appeal process may involve the instructor, department chair, and/or an ad-hoc committee formed by the chair, dean and provost.</a:t>
            </a:r>
            <a:endParaRPr lang="en-US" sz="1600" dirty="0"/>
          </a:p>
        </p:txBody>
      </p:sp>
      <p:sp>
        <p:nvSpPr>
          <p:cNvPr id="3" name="Text Placeholder 2"/>
          <p:cNvSpPr>
            <a:spLocks noGrp="1"/>
          </p:cNvSpPr>
          <p:nvPr>
            <p:ph type="body" sz="quarter" idx="12"/>
          </p:nvPr>
        </p:nvSpPr>
        <p:spPr>
          <a:xfrm>
            <a:off x="479669" y="248575"/>
            <a:ext cx="8184662" cy="918553"/>
          </a:xfrm>
        </p:spPr>
        <p:txBody>
          <a:bodyPr>
            <a:normAutofit fontScale="92500" lnSpcReduction="10000"/>
          </a:bodyPr>
          <a:lstStyle/>
          <a:p>
            <a:pPr algn="ctr"/>
            <a:r>
              <a:rPr lang="en-US" dirty="0"/>
              <a:t>Attendance Committees</a:t>
            </a:r>
          </a:p>
          <a:p>
            <a:pPr algn="ctr"/>
            <a:r>
              <a:rPr lang="en-US" dirty="0"/>
              <a:t>Capricious Grading</a:t>
            </a:r>
          </a:p>
        </p:txBody>
      </p:sp>
    </p:spTree>
    <p:extLst>
      <p:ext uri="{BB962C8B-B14F-4D97-AF65-F5344CB8AC3E}">
        <p14:creationId xmlns:p14="http://schemas.microsoft.com/office/powerpoint/2010/main" val="311584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0443" y="1531397"/>
            <a:ext cx="7543114" cy="5131293"/>
          </a:xfrm>
        </p:spPr>
        <p:txBody>
          <a:bodyPr/>
          <a:lstStyle/>
          <a:p>
            <a:pPr marL="0" indent="0">
              <a:buNone/>
            </a:pPr>
            <a:r>
              <a:rPr lang="en-US" sz="1800" dirty="0">
                <a:latin typeface="Calibri" panose="020F0502020204030204" pitchFamily="34" charset="0"/>
                <a:ea typeface="Calibri" panose="020F0502020204030204" pitchFamily="34" charset="0"/>
              </a:rPr>
              <a:t>If a student’s disability status impacts their request for a modified schedule, the University of Missouri Collected Rules and Regulations (UMCRR) give the campus Equity Officer the right to adjust assignments and exam schedules and assignments</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UMCRR section 600.010.A.2, states: </a:t>
            </a:r>
          </a:p>
          <a:p>
            <a:pPr marL="0" marR="0" indent="0">
              <a:spcBef>
                <a:spcPts val="0"/>
              </a:spcBef>
              <a:spcAft>
                <a:spcPts val="0"/>
              </a:spcAft>
              <a:buNone/>
            </a:pPr>
            <a:r>
              <a:rPr lang="en-US" sz="1800" dirty="0">
                <a:solidFill>
                  <a:srgbClr val="7030A0"/>
                </a:solidFill>
                <a:effectLst/>
                <a:latin typeface="Calibri" panose="020F0502020204030204" pitchFamily="34" charset="0"/>
                <a:ea typeface="Calibri" panose="020F0502020204030204" pitchFamily="34" charset="0"/>
              </a:rPr>
              <a:t>Equal opportunity is and shall be provided for all students ... without unlawful discrimination on the basis of their ... disability ...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Students who believe </a:t>
            </a:r>
            <a:r>
              <a:rPr lang="en-US" sz="1800" dirty="0">
                <a:latin typeface="Calibri" panose="020F0502020204030204" pitchFamily="34" charset="0"/>
                <a:ea typeface="Calibri" panose="020F0502020204030204" pitchFamily="34" charset="0"/>
              </a:rPr>
              <a:t>instructors are failing to accommodate their disability may </a:t>
            </a:r>
            <a:r>
              <a:rPr lang="en-US" sz="1800" dirty="0">
                <a:effectLst/>
                <a:latin typeface="Calibri" panose="020F0502020204030204" pitchFamily="34" charset="0"/>
                <a:ea typeface="Calibri" panose="020F0502020204030204" pitchFamily="34" charset="0"/>
              </a:rPr>
              <a:t>avail themselves of the Equity Resolution Process</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As part of this process, the Equity Officer has the authority under UMCRR 600.030.F.5.b to </a:t>
            </a: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7030A0"/>
                </a:solidFill>
                <a:effectLst/>
                <a:latin typeface="Calibri" panose="020F0502020204030204" pitchFamily="34" charset="0"/>
                <a:ea typeface="Calibri" panose="020F0502020204030204" pitchFamily="34" charset="0"/>
              </a:rPr>
              <a:t>[adjust] the courses, assignments, exam schedules of the Complainant [student] and/or the Respondent [instructor]</a:t>
            </a:r>
            <a:endParaRPr lang="en-US" sz="1600" dirty="0"/>
          </a:p>
        </p:txBody>
      </p:sp>
      <p:sp>
        <p:nvSpPr>
          <p:cNvPr id="3" name="Text Placeholder 2"/>
          <p:cNvSpPr>
            <a:spLocks noGrp="1"/>
          </p:cNvSpPr>
          <p:nvPr>
            <p:ph type="body" sz="quarter" idx="12"/>
          </p:nvPr>
        </p:nvSpPr>
        <p:spPr>
          <a:xfrm>
            <a:off x="479669" y="399496"/>
            <a:ext cx="8184662" cy="838654"/>
          </a:xfrm>
        </p:spPr>
        <p:txBody>
          <a:bodyPr>
            <a:normAutofit fontScale="92500" lnSpcReduction="20000"/>
          </a:bodyPr>
          <a:lstStyle/>
          <a:p>
            <a:pPr algn="ctr"/>
            <a:r>
              <a:rPr lang="en-US" dirty="0"/>
              <a:t>Attendance Committees</a:t>
            </a:r>
          </a:p>
          <a:p>
            <a:pPr algn="ctr"/>
            <a:r>
              <a:rPr lang="en-US" dirty="0"/>
              <a:t>Equity Resolution Process</a:t>
            </a:r>
          </a:p>
        </p:txBody>
      </p:sp>
    </p:spTree>
    <p:extLst>
      <p:ext uri="{BB962C8B-B14F-4D97-AF65-F5344CB8AC3E}">
        <p14:creationId xmlns:p14="http://schemas.microsoft.com/office/powerpoint/2010/main" val="1575724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93018" y="1447061"/>
            <a:ext cx="7047811" cy="4243526"/>
          </a:xfrm>
        </p:spPr>
        <p:txBody>
          <a:bodyPr/>
          <a:lstStyle/>
          <a:p>
            <a:pPr marL="0" indent="0">
              <a:buNone/>
            </a:pPr>
            <a:r>
              <a:rPr lang="en-US" sz="1800" dirty="0">
                <a:latin typeface="Calibri" panose="020F0502020204030204" pitchFamily="34" charset="0"/>
                <a:ea typeface="Calibri" panose="020F0502020204030204" pitchFamily="34" charset="0"/>
              </a:rPr>
              <a:t>Students may require some guidance as to the most appropriate individual/group/process to use for a specific situation they are facing.  Possible options include</a:t>
            </a:r>
          </a:p>
          <a:p>
            <a:pPr marL="0" indent="0">
              <a:buNone/>
            </a:pP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Department chair / dean / department attendance committees</a:t>
            </a:r>
          </a:p>
          <a:p>
            <a:r>
              <a:rPr lang="en-US" sz="1800" dirty="0">
                <a:latin typeface="Calibri" panose="020F0502020204030204" pitchFamily="34" charset="0"/>
                <a:ea typeface="Calibri" panose="020F0502020204030204" pitchFamily="34" charset="0"/>
              </a:rPr>
              <a:t>Capricious grading appeal process </a:t>
            </a:r>
          </a:p>
          <a:p>
            <a:r>
              <a:rPr lang="en-US" sz="1800" dirty="0">
                <a:latin typeface="Calibri" panose="020F0502020204030204" pitchFamily="34" charset="0"/>
                <a:ea typeface="Calibri" panose="020F0502020204030204" pitchFamily="34" charset="0"/>
              </a:rPr>
              <a:t>Equity resolution process</a:t>
            </a:r>
            <a:endParaRPr lang="en-US" sz="1600" dirty="0"/>
          </a:p>
        </p:txBody>
      </p:sp>
      <p:sp>
        <p:nvSpPr>
          <p:cNvPr id="3" name="Text Placeholder 2"/>
          <p:cNvSpPr>
            <a:spLocks noGrp="1"/>
          </p:cNvSpPr>
          <p:nvPr>
            <p:ph type="body" sz="quarter" idx="12"/>
          </p:nvPr>
        </p:nvSpPr>
        <p:spPr>
          <a:xfrm>
            <a:off x="479669" y="399048"/>
            <a:ext cx="8184662" cy="861581"/>
          </a:xfrm>
        </p:spPr>
        <p:txBody>
          <a:bodyPr>
            <a:normAutofit fontScale="92500" lnSpcReduction="20000"/>
          </a:bodyPr>
          <a:lstStyle/>
          <a:p>
            <a:pPr algn="ctr"/>
            <a:r>
              <a:rPr lang="en-US" dirty="0"/>
              <a:t>Attendance Committees</a:t>
            </a:r>
          </a:p>
          <a:p>
            <a:pPr algn="ctr"/>
            <a:r>
              <a:rPr lang="en-US" dirty="0"/>
              <a:t>Guidance may be Helpful</a:t>
            </a:r>
          </a:p>
        </p:txBody>
      </p:sp>
    </p:spTree>
    <p:extLst>
      <p:ext uri="{BB962C8B-B14F-4D97-AF65-F5344CB8AC3E}">
        <p14:creationId xmlns:p14="http://schemas.microsoft.com/office/powerpoint/2010/main" val="1998121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0000"/>
                </a:solidFill>
                <a:latin typeface="Orgon Slab" panose="02000503000000020004" pitchFamily="50" charset="0"/>
              </a:rPr>
              <a:t>C</a:t>
            </a:r>
            <a:r>
              <a:rPr lang="en-US" sz="3600" dirty="0">
                <a:solidFill>
                  <a:srgbClr val="003B49"/>
                </a:solidFill>
                <a:latin typeface="Orgon Slab" panose="02000503000000020004" pitchFamily="50" charset="0"/>
              </a:rPr>
              <a:t>.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None</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dirty="0">
                <a:solidFill>
                  <a:srgbClr val="00B050"/>
                </a:solidFill>
                <a:latin typeface="Orgon Slab Medium" panose="02000603000000020004" pitchFamily="50" charset="0"/>
              </a:rPr>
              <a:t>Mar 18, 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Current 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Current FY budget remains on target</a:t>
            </a:r>
          </a:p>
          <a:p>
            <a:pPr lvl="1"/>
            <a:r>
              <a:rPr lang="en-US" sz="2100" dirty="0">
                <a:latin typeface="Orgon Slab Medium" panose="02000603000000020004" pitchFamily="50" charset="0"/>
              </a:rPr>
              <a:t>Some possibility of ending with a surplus = cost dollars</a:t>
            </a:r>
          </a:p>
          <a:p>
            <a:pPr lvl="1"/>
            <a:r>
              <a:rPr lang="en-US" sz="2100" dirty="0">
                <a:latin typeface="Orgon Slab Medium" panose="02000603000000020004" pitchFamily="50" charset="0"/>
              </a:rPr>
              <a:t>CARES funding possible, IT infrastructure mentioned</a:t>
            </a:r>
          </a:p>
          <a:p>
            <a:pPr marL="0" indent="0">
              <a:buNone/>
            </a:pPr>
            <a:endParaRPr lang="en-US" dirty="0">
              <a:latin typeface="Orgon Slab Medium" panose="02000603000000020004" pitchFamily="50" charset="0"/>
            </a:endParaRPr>
          </a:p>
        </p:txBody>
      </p:sp>
    </p:spTree>
    <p:extLst>
      <p:ext uri="{BB962C8B-B14F-4D97-AF65-F5344CB8AC3E}">
        <p14:creationId xmlns:p14="http://schemas.microsoft.com/office/powerpoint/2010/main" val="75813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February 25, 2021</a:t>
            </a:r>
          </a:p>
          <a:p>
            <a:pPr marL="0" indent="0" defTabSz="857250">
              <a:buNone/>
            </a:pPr>
            <a:r>
              <a:rPr lang="en-US" sz="1800" dirty="0">
                <a:solidFill>
                  <a:schemeClr val="accent4">
                    <a:lumMod val="10000"/>
                  </a:schemeClr>
                </a:solidFill>
              </a:rPr>
              <a:t> </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FY 2022 Budget Planning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lnSpcReduction="10000"/>
          </a:bodyPr>
          <a:lstStyle/>
          <a:p>
            <a:r>
              <a:rPr lang="en-US" sz="2250" dirty="0">
                <a:latin typeface="Orgon Slab Medium" panose="02000603000000020004" pitchFamily="50" charset="0"/>
              </a:rPr>
              <a:t>Enrollment and tuition projections:</a:t>
            </a:r>
          </a:p>
          <a:p>
            <a:pPr lvl="1"/>
            <a:r>
              <a:rPr lang="en-US" sz="1950" dirty="0">
                <a:latin typeface="Orgon Slab Medium" panose="02000603000000020004" pitchFamily="50" charset="0"/>
              </a:rPr>
              <a:t>Increase in freshmen</a:t>
            </a:r>
          </a:p>
          <a:p>
            <a:pPr lvl="1"/>
            <a:r>
              <a:rPr lang="en-US" sz="1950" dirty="0">
                <a:latin typeface="Orgon Slab Medium" panose="02000603000000020004" pitchFamily="50" charset="0"/>
              </a:rPr>
              <a:t>Unchanged discount rate, target gift funds/scholarships instead of general revenue</a:t>
            </a:r>
          </a:p>
          <a:p>
            <a:pPr lvl="1"/>
            <a:r>
              <a:rPr lang="en-US" sz="1950" dirty="0">
                <a:latin typeface="Orgon Slab Medium" panose="02000603000000020004" pitchFamily="50" charset="0"/>
              </a:rPr>
              <a:t>Graduate numbers flat</a:t>
            </a:r>
          </a:p>
          <a:p>
            <a:pPr lvl="1"/>
            <a:r>
              <a:rPr lang="en-US" sz="1950" dirty="0">
                <a:latin typeface="Orgon Slab Medium" panose="02000603000000020004" pitchFamily="50" charset="0"/>
              </a:rPr>
              <a:t>Overall student count down ~125</a:t>
            </a:r>
          </a:p>
          <a:p>
            <a:pPr lvl="1"/>
            <a:r>
              <a:rPr lang="en-US" sz="1950" dirty="0">
                <a:latin typeface="Orgon Slab Medium" panose="02000603000000020004" pitchFamily="50" charset="0"/>
              </a:rPr>
              <a:t>More out-of-state</a:t>
            </a:r>
          </a:p>
          <a:p>
            <a:pPr lvl="1"/>
            <a:r>
              <a:rPr lang="en-US" sz="1950" dirty="0">
                <a:latin typeface="Orgon Slab Medium" panose="02000603000000020004" pitchFamily="50" charset="0"/>
              </a:rPr>
              <a:t>Tuition increase, not yet set (range: 1.3 – 5% )</a:t>
            </a:r>
          </a:p>
          <a:p>
            <a:pPr lvl="2"/>
            <a:r>
              <a:rPr lang="en-US" sz="1650" dirty="0">
                <a:latin typeface="Orgon Slab Medium" panose="02000603000000020004" pitchFamily="50" charset="0"/>
              </a:rPr>
              <a:t>Would apply to inflation costs and to hire 3-5 faculty members</a:t>
            </a:r>
          </a:p>
          <a:p>
            <a:r>
              <a:rPr lang="en-US" sz="2250" dirty="0">
                <a:latin typeface="Orgon Slab Medium" panose="02000603000000020004" pitchFamily="50" charset="0"/>
              </a:rPr>
              <a:t>Balanced budget (no cuts) now projected</a:t>
            </a:r>
          </a:p>
          <a:p>
            <a:pPr lvl="1"/>
            <a:r>
              <a:rPr lang="en-US" dirty="0">
                <a:latin typeface="Orgon Slab Medium" panose="02000603000000020004" pitchFamily="50" charset="0"/>
              </a:rPr>
              <a:t>Benefits costs increase</a:t>
            </a:r>
          </a:p>
          <a:p>
            <a:pPr lvl="1"/>
            <a:r>
              <a:rPr lang="en-US" dirty="0">
                <a:latin typeface="Orgon Slab Medium" panose="02000603000000020004" pitchFamily="50" charset="0"/>
              </a:rPr>
              <a:t>Raise pool (merit and market prominently mentioned) for faculty and staff</a:t>
            </a:r>
          </a:p>
        </p:txBody>
      </p:sp>
    </p:spTree>
    <p:extLst>
      <p:ext uri="{BB962C8B-B14F-4D97-AF65-F5344CB8AC3E}">
        <p14:creationId xmlns:p14="http://schemas.microsoft.com/office/powerpoint/2010/main" val="714389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 Information Technology</a:t>
            </a:r>
          </a:p>
          <a:p>
            <a:pPr marL="0" indent="0" defTabSz="685800">
              <a:buNone/>
            </a:pPr>
            <a:r>
              <a:rPr lang="en-US" sz="3600" dirty="0">
                <a:solidFill>
                  <a:srgbClr val="003B49"/>
                </a:solidFill>
                <a:latin typeface="Orgon Slab" panose="02000503000000020004" pitchFamily="50" charset="0"/>
              </a:rPr>
              <a:t>	J. Singler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Information items:</a:t>
            </a:r>
          </a:p>
          <a:p>
            <a:pPr lvl="1"/>
            <a:r>
              <a:rPr lang="en-US" dirty="0"/>
              <a:t>New IT communication methods:</a:t>
            </a:r>
          </a:p>
          <a:p>
            <a:pPr lvl="2"/>
            <a:r>
              <a:rPr lang="en-US" dirty="0"/>
              <a:t>New IT blog </a:t>
            </a:r>
            <a:r>
              <a:rPr lang="en-US" dirty="0">
                <a:hlinkClick r:id="rId2"/>
              </a:rPr>
              <a:t>https://itcomms.mst.edu/</a:t>
            </a:r>
            <a:endParaRPr lang="en-US" dirty="0"/>
          </a:p>
          <a:p>
            <a:pPr lvl="3"/>
            <a:r>
              <a:rPr lang="en-US" dirty="0"/>
              <a:t>All IT announcements in one place</a:t>
            </a:r>
          </a:p>
          <a:p>
            <a:pPr lvl="3"/>
            <a:r>
              <a:rPr lang="en-US" dirty="0"/>
              <a:t>Also linked to the IT homepage </a:t>
            </a:r>
            <a:r>
              <a:rPr lang="en-US" dirty="0">
                <a:hlinkClick r:id="rId3"/>
              </a:rPr>
              <a:t>https://it.mst.edu/</a:t>
            </a:r>
            <a:endParaRPr lang="en-US" dirty="0"/>
          </a:p>
          <a:p>
            <a:pPr lvl="2"/>
            <a:r>
              <a:rPr lang="en-US" dirty="0"/>
              <a:t>New monthly newsletter at the IT blog</a:t>
            </a:r>
          </a:p>
          <a:p>
            <a:pPr lvl="1"/>
            <a:r>
              <a:rPr lang="en-US" dirty="0"/>
              <a:t>IT budget discussion upcoming</a:t>
            </a:r>
          </a:p>
          <a:p>
            <a:pPr lvl="2"/>
            <a:r>
              <a:rPr lang="en-US" dirty="0"/>
              <a:t>Cuba Plain (CFO at S&amp;T) will come to the April ITCC meeting to discuss the IT budget</a:t>
            </a:r>
          </a:p>
          <a:p>
            <a:pPr lvl="2"/>
            <a:r>
              <a:rPr lang="en-US" dirty="0"/>
              <a:t>Send any questions to your ITCC representative</a:t>
            </a:r>
          </a:p>
          <a:p>
            <a:pPr lvl="1"/>
            <a:r>
              <a:rPr lang="en-US" dirty="0"/>
              <a:t>Permanent CIO should be announced soon</a:t>
            </a:r>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857346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 Tenure Policy</a:t>
            </a:r>
          </a:p>
          <a:p>
            <a:pPr marL="0" indent="0" defTabSz="685800">
              <a:buNone/>
            </a:pPr>
            <a:r>
              <a:rPr lang="en-US" sz="3600" dirty="0">
                <a:solidFill>
                  <a:srgbClr val="003B49"/>
                </a:solidFill>
                <a:latin typeface="Orgon Slab" panose="02000503000000020004" pitchFamily="50" charset="0"/>
              </a:rPr>
              <a:t>	G. Cohen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28223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D70F9C-35BE-4C87-A8AE-7CB5AEF8C7A9}"/>
              </a:ext>
            </a:extLst>
          </p:cNvPr>
          <p:cNvSpPr>
            <a:spLocks noGrp="1"/>
          </p:cNvSpPr>
          <p:nvPr>
            <p:ph type="body" sz="quarter" idx="11"/>
          </p:nvPr>
        </p:nvSpPr>
        <p:spPr>
          <a:xfrm>
            <a:off x="301841" y="2476625"/>
            <a:ext cx="8566952" cy="4172749"/>
          </a:xfrm>
        </p:spPr>
        <p:txBody>
          <a:bodyPr/>
          <a:lstStyle/>
          <a:p>
            <a:pPr marL="0" indent="0">
              <a:buNone/>
            </a:pPr>
            <a:r>
              <a:rPr lang="en-US" sz="2200" dirty="0">
                <a:solidFill>
                  <a:srgbClr val="000000"/>
                </a:solidFill>
              </a:rPr>
              <a:t>On Feb. 24, 2021 the following referral was made to the Tenure Policy Committee (via Steve Raper) by Interim Provost Steve Roberts:   </a:t>
            </a:r>
          </a:p>
          <a:p>
            <a:pPr marL="0" indent="0" fontAlgn="base">
              <a:buNone/>
            </a:pPr>
            <a:r>
              <a:rPr lang="en-US" sz="2200" dirty="0">
                <a:solidFill>
                  <a:srgbClr val="000000"/>
                </a:solidFill>
              </a:rPr>
              <a:t>“There remains concern among faculty and administrators that our process of committee evaluations of tenure and promotion cases may be flawed in that individual faculty reviewers may serve on each of the department, college, and university promotion and tenure committees. As such, the independence of review by department, college, and university committees cannot truly exist. Would the officers be willing to refer this concern to the Tenure Policy Committee for their consideration?”</a:t>
            </a:r>
          </a:p>
          <a:p>
            <a:pPr marL="0" indent="0" fontAlgn="base">
              <a:buNone/>
            </a:pPr>
            <a:r>
              <a:rPr lang="en-US" sz="2200" dirty="0">
                <a:solidFill>
                  <a:srgbClr val="000000"/>
                </a:solidFill>
              </a:rPr>
              <a:t>							</a:t>
            </a:r>
            <a:r>
              <a:rPr lang="en-US" sz="1800" dirty="0"/>
              <a:t>continued</a:t>
            </a:r>
            <a:endParaRPr lang="en-US" sz="2200" dirty="0"/>
          </a:p>
        </p:txBody>
      </p:sp>
      <p:sp>
        <p:nvSpPr>
          <p:cNvPr id="4" name="Text Placeholder 3">
            <a:extLst>
              <a:ext uri="{FF2B5EF4-FFF2-40B4-BE49-F238E27FC236}">
                <a16:creationId xmlns:a16="http://schemas.microsoft.com/office/drawing/2014/main" id="{34EECFD5-6F43-4ADC-B76D-D62E0649BB06}"/>
              </a:ext>
            </a:extLst>
          </p:cNvPr>
          <p:cNvSpPr>
            <a:spLocks noGrp="1"/>
          </p:cNvSpPr>
          <p:nvPr>
            <p:ph type="body" sz="quarter" idx="13"/>
          </p:nvPr>
        </p:nvSpPr>
        <p:spPr>
          <a:xfrm>
            <a:off x="301841" y="1790002"/>
            <a:ext cx="8637973" cy="991999"/>
          </a:xfrm>
        </p:spPr>
        <p:txBody>
          <a:bodyPr>
            <a:normAutofit fontScale="25000" lnSpcReduction="20000"/>
          </a:bodyPr>
          <a:lstStyle/>
          <a:p>
            <a:r>
              <a:rPr lang="en-US" dirty="0"/>
              <a:t> </a:t>
            </a:r>
            <a:r>
              <a:rPr lang="en-US" sz="9600" dirty="0">
                <a:solidFill>
                  <a:srgbClr val="000000"/>
                </a:solidFill>
              </a:rPr>
              <a:t>REPORT TO FACULTY SENATE ON A RECENT REFERRAL TO THE TENURE POLICY COMMITTEE </a:t>
            </a:r>
          </a:p>
          <a:p>
            <a:r>
              <a:rPr lang="en-US" sz="2800" dirty="0"/>
              <a:t> </a:t>
            </a:r>
          </a:p>
          <a:p>
            <a:r>
              <a:rPr lang="en-US" sz="2800" dirty="0"/>
              <a:t>				</a:t>
            </a:r>
            <a:endParaRPr lang="en-US" dirty="0"/>
          </a:p>
        </p:txBody>
      </p:sp>
    </p:spTree>
    <p:extLst>
      <p:ext uri="{BB962C8B-B14F-4D97-AF65-F5344CB8AC3E}">
        <p14:creationId xmlns:p14="http://schemas.microsoft.com/office/powerpoint/2010/main" val="3737338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FAC88-E0D3-4DEF-A710-A55DC43CE238}"/>
              </a:ext>
            </a:extLst>
          </p:cNvPr>
          <p:cNvSpPr>
            <a:spLocks noGrp="1"/>
          </p:cNvSpPr>
          <p:nvPr>
            <p:ph type="body" sz="quarter" idx="11"/>
          </p:nvPr>
        </p:nvSpPr>
        <p:spPr>
          <a:xfrm>
            <a:off x="221941" y="1722268"/>
            <a:ext cx="8833281" cy="4537856"/>
          </a:xfrm>
        </p:spPr>
        <p:txBody>
          <a:bodyPr/>
          <a:lstStyle/>
          <a:p>
            <a:pPr marL="0" indent="0" fontAlgn="base">
              <a:buNone/>
            </a:pPr>
            <a:r>
              <a:rPr lang="en-US" dirty="0">
                <a:solidFill>
                  <a:srgbClr val="000000"/>
                </a:solidFill>
              </a:rPr>
              <a:t>The matter was considered in an email discussion among the TPC members, and on March 5 the following item was voted upon:   </a:t>
            </a:r>
            <a:br>
              <a:rPr lang="en-US" dirty="0">
                <a:solidFill>
                  <a:srgbClr val="000000"/>
                </a:solidFill>
              </a:rPr>
            </a:br>
            <a:endParaRPr lang="en-US" dirty="0">
              <a:solidFill>
                <a:srgbClr val="000000"/>
              </a:solidFill>
            </a:endParaRPr>
          </a:p>
          <a:p>
            <a:pPr marL="0" indent="0" fontAlgn="base">
              <a:buNone/>
            </a:pPr>
            <a:r>
              <a:rPr lang="en-US" dirty="0">
                <a:solidFill>
                  <a:srgbClr val="000000"/>
                </a:solidFill>
              </a:rPr>
              <a:t>“Do you favor restricting participation of individual faculty to just a single p/t committee (department, college, or campus)?” </a:t>
            </a:r>
          </a:p>
          <a:p>
            <a:pPr marL="0" indent="0" fontAlgn="base">
              <a:buNone/>
            </a:pPr>
            <a:br>
              <a:rPr lang="en-US" dirty="0">
                <a:solidFill>
                  <a:srgbClr val="000000"/>
                </a:solidFill>
              </a:rPr>
            </a:br>
            <a:r>
              <a:rPr lang="en-US" dirty="0">
                <a:solidFill>
                  <a:srgbClr val="000000"/>
                </a:solidFill>
              </a:rPr>
              <a:t>The results of the voting were: </a:t>
            </a:r>
          </a:p>
          <a:p>
            <a:pPr marL="0" indent="0" fontAlgn="base">
              <a:buNone/>
            </a:pPr>
            <a:r>
              <a:rPr lang="en-US" dirty="0">
                <a:solidFill>
                  <a:srgbClr val="000000"/>
                </a:solidFill>
              </a:rPr>
              <a:t>YES: 4 </a:t>
            </a:r>
          </a:p>
          <a:p>
            <a:pPr marL="0" indent="0" fontAlgn="base">
              <a:buNone/>
            </a:pPr>
            <a:r>
              <a:rPr lang="en-US" dirty="0">
                <a:solidFill>
                  <a:srgbClr val="000000"/>
                </a:solidFill>
              </a:rPr>
              <a:t>NO: 13 </a:t>
            </a:r>
          </a:p>
          <a:p>
            <a:pPr marL="0" indent="0" fontAlgn="base">
              <a:buNone/>
            </a:pPr>
            <a:r>
              <a:rPr lang="en-US" dirty="0">
                <a:solidFill>
                  <a:srgbClr val="000000"/>
                </a:solidFill>
              </a:rPr>
              <a:t>ABSTAIN: 1</a:t>
            </a:r>
          </a:p>
          <a:p>
            <a:pPr marL="0" indent="0" fontAlgn="base">
              <a:buNone/>
            </a:pPr>
            <a:r>
              <a:rPr lang="en-US" dirty="0">
                <a:solidFill>
                  <a:srgbClr val="000000"/>
                </a:solidFill>
              </a:rPr>
              <a:t>								</a:t>
            </a:r>
            <a:r>
              <a:rPr lang="en-US" sz="1800" dirty="0">
                <a:solidFill>
                  <a:srgbClr val="92D050"/>
                </a:solidFill>
              </a:rPr>
              <a:t>continued</a:t>
            </a:r>
            <a:endParaRPr lang="en-US" dirty="0">
              <a:solidFill>
                <a:srgbClr val="92D050"/>
              </a:solidFill>
            </a:endParaRPr>
          </a:p>
        </p:txBody>
      </p:sp>
    </p:spTree>
    <p:extLst>
      <p:ext uri="{BB962C8B-B14F-4D97-AF65-F5344CB8AC3E}">
        <p14:creationId xmlns:p14="http://schemas.microsoft.com/office/powerpoint/2010/main" val="2945802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62504E-7237-44FB-9285-65CB3FFFF55D}"/>
              </a:ext>
            </a:extLst>
          </p:cNvPr>
          <p:cNvSpPr>
            <a:spLocks noGrp="1"/>
          </p:cNvSpPr>
          <p:nvPr>
            <p:ph type="body" sz="quarter" idx="12"/>
          </p:nvPr>
        </p:nvSpPr>
        <p:spPr>
          <a:xfrm>
            <a:off x="315481" y="1549700"/>
            <a:ext cx="8588822" cy="411171"/>
          </a:xfrm>
        </p:spPr>
        <p:txBody>
          <a:bodyPr/>
          <a:lstStyle/>
          <a:p>
            <a:pPr fontAlgn="base">
              <a:lnSpc>
                <a:spcPct val="115000"/>
              </a:lnSpc>
              <a:spcBef>
                <a:spcPts val="0"/>
              </a:spcBef>
            </a:pPr>
            <a:r>
              <a:rPr lang="en-US" sz="2000" dirty="0">
                <a:solidFill>
                  <a:srgbClr val="000000"/>
                </a:solidFill>
                <a:latin typeface="Orgon Slab" panose="02000503000000020004" pitchFamily="50" charset="0"/>
                <a:ea typeface="Times New Roman" panose="02020603050405020304" pitchFamily="18" charset="0"/>
                <a:cs typeface="Times New Roman" panose="02020603050405020304" pitchFamily="18" charset="0"/>
              </a:rPr>
              <a:t> Two main objections were raised </a:t>
            </a:r>
            <a: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to restricting individual faculty participation in just one p/t committee: </a:t>
            </a:r>
            <a:b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br>
            <a:endPar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AutoNum type="arabicPeriod"/>
            </a:pPr>
            <a:r>
              <a:rPr lang="en-US" sz="2000" dirty="0">
                <a:solidFill>
                  <a:srgbClr val="000000"/>
                </a:solidFill>
                <a:latin typeface="Orgon Slab" panose="02000503000000020004" pitchFamily="50" charset="0"/>
                <a:ea typeface="Calibri" panose="020F0502020204030204" pitchFamily="34" charset="0"/>
                <a:cs typeface="Times New Roman" panose="02020603050405020304" pitchFamily="18" charset="0"/>
              </a:rPr>
              <a:t>Not every department has three faculty at the full professor level to participate in the suggested new system (departmental/college/campus p/t committees</a:t>
            </a:r>
            <a:r>
              <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rPr>
              <a:t>). </a:t>
            </a:r>
            <a:br>
              <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rPr>
            </a:br>
            <a:endPar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1000"/>
              </a:spcAft>
              <a:buFont typeface="Times New Roman" panose="02020603050405020304" pitchFamily="18" charset="0"/>
              <a:buAutoNum type="arabicPeriod"/>
            </a:pPr>
            <a: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If there is controversy/complication in any given case, the departmental representative engaged in the case up to that point is the one best qualified to explain the situation to the committee at the next level. </a:t>
            </a:r>
            <a:endPar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endParaRPr>
          </a:p>
          <a:p>
            <a:pPr fontAlgn="base">
              <a:lnSpc>
                <a:spcPct val="115000"/>
              </a:lnSpc>
              <a:spcBef>
                <a:spcPts val="0"/>
              </a:spcBef>
            </a:pPr>
            <a: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     Also, there would be considerable duplication in effort, as more than a single departmental representative would have to read many of the dossiers – an already time-consuming task.</a:t>
            </a:r>
            <a:endParaRPr lang="en-US" sz="1600" dirty="0">
              <a:solidFill>
                <a:srgbClr val="000000"/>
              </a:solidFill>
              <a:latin typeface="Orgon Slab" panose="02000503000000020004" pitchFamily="50" charset="0"/>
              <a:ea typeface="Calibri" panose="020F0502020204030204" pitchFamily="34" charset="0"/>
              <a:cs typeface="Times New Roman" panose="02020603050405020304" pitchFamily="18" charset="0"/>
            </a:endParaRPr>
          </a:p>
          <a:p>
            <a:pPr fontAlgn="base">
              <a:lnSpc>
                <a:spcPct val="115000"/>
              </a:lnSpc>
              <a:spcBef>
                <a:spcPts val="0"/>
              </a:spcBef>
            </a:pPr>
            <a:r>
              <a:rPr lang="en-US" dirty="0">
                <a:solidFill>
                  <a:srgbClr val="000000"/>
                </a:solidFill>
                <a:latin typeface="inherit"/>
                <a:ea typeface="Times New Roman" panose="02020603050405020304" pitchFamily="18" charset="0"/>
                <a:cs typeface="Calibri" panose="020F0502020204030204" pitchFamily="34" charset="0"/>
              </a:rPr>
              <a:t> 								</a:t>
            </a:r>
            <a:r>
              <a:rPr lang="en-US" sz="2000" dirty="0">
                <a:latin typeface="inherit"/>
                <a:ea typeface="Times New Roman" panose="02020603050405020304" pitchFamily="18" charset="0"/>
                <a:cs typeface="Calibri" panose="020F0502020204030204" pitchFamily="34" charset="0"/>
              </a:rPr>
              <a:t>continued</a:t>
            </a:r>
            <a:endParaRPr lang="en-US" dirty="0"/>
          </a:p>
        </p:txBody>
      </p:sp>
    </p:spTree>
    <p:extLst>
      <p:ext uri="{BB962C8B-B14F-4D97-AF65-F5344CB8AC3E}">
        <p14:creationId xmlns:p14="http://schemas.microsoft.com/office/powerpoint/2010/main" val="2040059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DCB504-5376-4270-9F42-C668F26A7829}"/>
              </a:ext>
            </a:extLst>
          </p:cNvPr>
          <p:cNvSpPr>
            <a:spLocks noGrp="1"/>
          </p:cNvSpPr>
          <p:nvPr>
            <p:ph type="body" sz="quarter" idx="12"/>
          </p:nvPr>
        </p:nvSpPr>
        <p:spPr>
          <a:xfrm>
            <a:off x="133166" y="1665109"/>
            <a:ext cx="8788892" cy="4993143"/>
          </a:xfrm>
        </p:spPr>
        <p:txBody>
          <a:bodyPr/>
          <a:lstStyle/>
          <a:p>
            <a:pPr fontAlgn="base">
              <a:lnSpc>
                <a:spcPct val="115000"/>
              </a:lnSpc>
              <a:spcBef>
                <a:spcPts val="0"/>
              </a:spcBef>
            </a:pPr>
            <a:r>
              <a:rPr lang="en-US" sz="18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 </a:t>
            </a:r>
            <a: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Importantly too, several members questioned the referral’s premise that the current composition of the P&amp;T committees makes for an inherently unfair process. I was among them; in my first message to the committee about our new task I concluded: </a:t>
            </a:r>
            <a:b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br>
            <a:endParaRPr lang="en-US" sz="1600" dirty="0">
              <a:latin typeface="Orgon Slab" panose="02000503000000020004" pitchFamily="50" charset="0"/>
              <a:ea typeface="Calibri" panose="020F0502020204030204" pitchFamily="34" charset="0"/>
              <a:cs typeface="Times New Roman" panose="02020603050405020304" pitchFamily="18" charset="0"/>
            </a:endParaRPr>
          </a:p>
          <a:p>
            <a:pPr fontAlgn="base">
              <a:lnSpc>
                <a:spcPct val="115000"/>
              </a:lnSpc>
              <a:spcBef>
                <a:spcPts val="0"/>
              </a:spcBef>
            </a:pPr>
            <a:r>
              <a:rPr lang="en-US" sz="20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  “And might I defend the work of my colleagues on the Campus P/T  Committee over the years.  No system is perfect, but I have far greater confidence in the striving for justice on the part of my colleagues on the college and campus p/t committees than is expressed in the referral we  received.  Most members of these committees are highly respected senior faculty, and my strong impression is that all are aware of the great importance of our deliberations and recommendations. I, for one, have been proud to serve with them.” </a:t>
            </a:r>
            <a:endParaRPr lang="en-US" sz="1600" dirty="0">
              <a:latin typeface="Orgon Slab" panose="02000503000000020004" pitchFamily="50"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 								</a:t>
            </a:r>
            <a:r>
              <a:rPr lang="en-US" sz="1800" dirty="0">
                <a:latin typeface="Orgon Slab" panose="02000503000000020004" pitchFamily="50" charset="0"/>
                <a:ea typeface="Times New Roman" panose="02020603050405020304" pitchFamily="18" charset="0"/>
                <a:cs typeface="Calibri" panose="020F0502020204030204" pitchFamily="34" charset="0"/>
              </a:rPr>
              <a:t>continued</a:t>
            </a:r>
            <a:endParaRPr lang="en-US" sz="1800" dirty="0">
              <a:latin typeface="Orgon Slab" panose="02000503000000020004" pitchFamily="50" charset="0"/>
            </a:endParaRPr>
          </a:p>
        </p:txBody>
      </p:sp>
    </p:spTree>
    <p:extLst>
      <p:ext uri="{BB962C8B-B14F-4D97-AF65-F5344CB8AC3E}">
        <p14:creationId xmlns:p14="http://schemas.microsoft.com/office/powerpoint/2010/main" val="250792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0F8F-2DDD-4BCE-9F40-71F01B1B9B3E}"/>
              </a:ext>
            </a:extLst>
          </p:cNvPr>
          <p:cNvSpPr>
            <a:spLocks noGrp="1"/>
          </p:cNvSpPr>
          <p:nvPr>
            <p:ph type="body" sz="quarter" idx="10"/>
          </p:nvPr>
        </p:nvSpPr>
        <p:spPr>
          <a:xfrm>
            <a:off x="177553" y="1548912"/>
            <a:ext cx="8549196" cy="2641756"/>
          </a:xfrm>
        </p:spPr>
        <p:txBody>
          <a:bodyPr>
            <a:normAutofit fontScale="25000" lnSpcReduction="20000"/>
          </a:bodyPr>
          <a:lstStyle/>
          <a:p>
            <a:pPr fontAlgn="base">
              <a:lnSpc>
                <a:spcPct val="115000"/>
              </a:lnSpc>
              <a:spcBef>
                <a:spcPts val="0"/>
              </a:spcBef>
            </a:pPr>
            <a:r>
              <a:rPr lang="en-US" sz="72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A senior member of the committee then added:   </a:t>
            </a:r>
            <a:r>
              <a:rPr lang="en-US" sz="7200" dirty="0">
                <a:solidFill>
                  <a:srgbClr val="323130"/>
                </a:solidFill>
                <a:latin typeface="Orgon Slab" panose="02000503000000020004" pitchFamily="50" charset="0"/>
                <a:ea typeface="Times New Roman" panose="02020603050405020304" pitchFamily="18" charset="0"/>
                <a:cs typeface="Times New Roman" panose="02020603050405020304" pitchFamily="18" charset="0"/>
              </a:rPr>
              <a:t> </a:t>
            </a:r>
            <a:endParaRPr lang="en-US" sz="5600" dirty="0">
              <a:latin typeface="Orgon Slab" panose="02000503000000020004" pitchFamily="50" charset="0"/>
              <a:ea typeface="Calibri" panose="020F0502020204030204" pitchFamily="34" charset="0"/>
              <a:cs typeface="Times New Roman" panose="02020603050405020304" pitchFamily="18" charset="0"/>
            </a:endParaRPr>
          </a:p>
          <a:p>
            <a:pPr fontAlgn="base">
              <a:lnSpc>
                <a:spcPct val="115000"/>
              </a:lnSpc>
              <a:spcBef>
                <a:spcPts val="0"/>
              </a:spcBef>
            </a:pPr>
            <a:r>
              <a:rPr lang="en-US" sz="5600" dirty="0">
                <a:solidFill>
                  <a:srgbClr val="000000"/>
                </a:solidFill>
                <a:latin typeface="Orgon Slab" panose="02000503000000020004" pitchFamily="50" charset="0"/>
                <a:ea typeface="Times New Roman" panose="02020603050405020304" pitchFamily="18" charset="0"/>
                <a:cs typeface="Calibri" panose="020F0502020204030204" pitchFamily="34" charset="0"/>
              </a:rPr>
              <a:t> </a:t>
            </a:r>
            <a:endParaRPr lang="en-US" sz="5600" dirty="0">
              <a:latin typeface="Orgon Slab" panose="02000503000000020004" pitchFamily="50" charset="0"/>
              <a:ea typeface="Calibri" panose="020F0502020204030204" pitchFamily="34" charset="0"/>
              <a:cs typeface="Times New Roman" panose="02020603050405020304" pitchFamily="18" charset="0"/>
            </a:endParaRPr>
          </a:p>
          <a:p>
            <a:pPr marL="457200" marR="0" fontAlgn="base">
              <a:lnSpc>
                <a:spcPct val="115000"/>
              </a:lnSpc>
              <a:spcBef>
                <a:spcPts val="0"/>
              </a:spcBef>
              <a:spcAft>
                <a:spcPts val="0"/>
              </a:spcAft>
            </a:pPr>
            <a:r>
              <a:rPr lang="en-US" sz="7200" dirty="0">
                <a:solidFill>
                  <a:srgbClr val="323130"/>
                </a:solidFill>
                <a:latin typeface="Orgon Slab" panose="02000503000000020004" pitchFamily="50" charset="0"/>
                <a:ea typeface="Times New Roman" panose="02020603050405020304" pitchFamily="18" charset="0"/>
                <a:cs typeface="Times New Roman" panose="02020603050405020304" pitchFamily="18" charset="0"/>
              </a:rPr>
              <a:t>“…</a:t>
            </a:r>
            <a:r>
              <a:rPr lang="en-US" sz="7200" dirty="0">
                <a:solidFill>
                  <a:srgbClr val="000000"/>
                </a:solidFill>
                <a:latin typeface="Orgon Slab" panose="02000503000000020004" pitchFamily="50" charset="0"/>
                <a:ea typeface="Times New Roman" panose="02020603050405020304" pitchFamily="18" charset="0"/>
                <a:cs typeface="Times New Roman" panose="02020603050405020304" pitchFamily="18" charset="0"/>
              </a:rPr>
              <a:t>I agree one hundred percent with your closing statement about the general quality, professionalism and honesty of faculty members who have served on P&amp;T committees at every level. ... I also think that the pragmatic logistics of designating multiple members from each department to serve at the various levels would prove to be untenable and, in the case of some smaller departments, impossible to fulfill. In my view, this issue is an attempt to solve a problem that is not in evidence and probably does not exist. So, if ‘there remain concerns among faculty and administrators’ about the practice of sole faculty members serving on the committees at every level, then I would like to know, precisely and specifically, with concrete examples, from these individuals exactly what problems have stemmed from this practice over real-world P&amp;T cycles in the past and the present. In other words, to consider this kind of major change to our P&amp;T practices, we should see real evidence of a serious problem and not just some abstract expression of concern. …”</a:t>
            </a:r>
            <a:endParaRPr lang="en-US" sz="5600" dirty="0">
              <a:latin typeface="Orgon Slab" panose="02000503000000020004" pitchFamily="50"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3589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584619"/>
            <a:ext cx="7695041" cy="4202582"/>
          </a:xfrm>
        </p:spPr>
        <p:txBody>
          <a:bodyPr/>
          <a:lstStyle/>
          <a:p>
            <a:pPr marL="0" indent="0" defTabSz="914400">
              <a:buNone/>
            </a:pPr>
            <a:r>
              <a:rPr lang="en-US" sz="3600" dirty="0">
                <a:latin typeface="Orgon Slab" panose="02000503000000020004" pitchFamily="50" charset="0"/>
              </a:rPr>
              <a:t>VII. New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III.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A. Kossuth</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VIII.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50</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L. Hierlmeier</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J. Valentin-Sivico</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3600" dirty="0">
                <a:solidFill>
                  <a:srgbClr val="003B49"/>
                </a:solidFill>
                <a:latin typeface="Orgon Slab" panose="02000503000000020004" pitchFamily="50" charset="0"/>
              </a:rPr>
              <a:t>	No Report</a:t>
            </a: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S. Raper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President’s Report</a:t>
            </a:r>
          </a:p>
          <a:p>
            <a:endParaRPr lang="en-US" dirty="0"/>
          </a:p>
          <a:p>
            <a:r>
              <a:rPr lang="en-US" sz="2400" dirty="0"/>
              <a:t>Dr. Stephen Raper, Faculty Senate President</a:t>
            </a:r>
          </a:p>
        </p:txBody>
      </p:sp>
    </p:spTree>
    <p:extLst>
      <p:ext uri="{BB962C8B-B14F-4D97-AF65-F5344CB8AC3E}">
        <p14:creationId xmlns:p14="http://schemas.microsoft.com/office/powerpoint/2010/main" val="3744454521"/>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16362</TotalTime>
  <Words>3665</Words>
  <Application>Microsoft Office PowerPoint</Application>
  <PresentationFormat>On-screen Show (4:3)</PresentationFormat>
  <Paragraphs>393</Paragraphs>
  <Slides>50</Slides>
  <Notes>16</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50</vt:i4>
      </vt:variant>
    </vt:vector>
  </HeadingPairs>
  <TitlesOfParts>
    <vt:vector size="79" baseType="lpstr">
      <vt:lpstr>Arial</vt:lpstr>
      <vt:lpstr>Calibri</vt:lpstr>
      <vt:lpstr>Calibri Light</vt:lpstr>
      <vt:lpstr>Encode Sans Normal Black</vt:lpstr>
      <vt:lpstr>inherit</vt:lpstr>
      <vt:lpstr>Lucida Grande</vt:lpstr>
      <vt:lpstr>Orgon Slab</vt:lpstr>
      <vt:lpstr>Orgon Slab ExtraLight</vt:lpstr>
      <vt:lpstr>Orgon Slab Light</vt:lpstr>
      <vt:lpstr>Orgon Slab Medium</vt:lpstr>
      <vt:lpstr>Times New Roman</vt:lpstr>
      <vt:lpstr>1_Custom Design</vt:lpstr>
      <vt:lpstr>3_Custom Design</vt:lpstr>
      <vt:lpstr>32_Custom Design</vt:lpstr>
      <vt:lpstr>33_Custom Design</vt:lpstr>
      <vt:lpstr>34_Custom Design</vt:lpstr>
      <vt:lpstr>35_Custom Design</vt:lpstr>
      <vt:lpstr>2_Custom Design</vt:lpstr>
      <vt:lpstr>23_Custom Design</vt:lpstr>
      <vt:lpstr>4_Custom Design</vt:lpstr>
      <vt:lpstr>5_Custom Design</vt:lpstr>
      <vt:lpstr>6_Custom Design</vt:lpstr>
      <vt:lpstr>7_Custom Design</vt:lpstr>
      <vt:lpstr>8_Custom Design</vt:lpstr>
      <vt:lpstr>24_Custom Design</vt:lpstr>
      <vt:lpstr>9_Custom Design</vt:lpstr>
      <vt:lpstr>Office Theme</vt:lpstr>
      <vt:lpstr>10_Custom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Budget</vt:lpstr>
      <vt:lpstr>FY 2022 Budget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366</cp:revision>
  <cp:lastPrinted>2021-01-28T18:57:52Z</cp:lastPrinted>
  <dcterms:created xsi:type="dcterms:W3CDTF">2014-10-14T00:51:43Z</dcterms:created>
  <dcterms:modified xsi:type="dcterms:W3CDTF">2021-03-18T17:49:50Z</dcterms:modified>
</cp:coreProperties>
</file>